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Lst>
  <p:sldSz cy="6858000" cx="9144000"/>
  <p:notesSz cx="6858000" cy="9144000"/>
  <p:embeddedFontLst>
    <p:embeddedFont>
      <p:font typeface="Century Gothic"/>
      <p:regular r:id="rId244"/>
      <p:bold r:id="rId245"/>
      <p:italic r:id="rId246"/>
      <p:boldItalic r:id="rId2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47" Type="http://schemas.openxmlformats.org/officeDocument/2006/relationships/font" Target="fonts/CenturyGothic-boldItalic.fntdata"/><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font" Target="fonts/CenturyGothic-italic.fntdata"/><Relationship Id="rId124" Type="http://schemas.openxmlformats.org/officeDocument/2006/relationships/slide" Target="slides/slide120.xml"/><Relationship Id="rId245" Type="http://schemas.openxmlformats.org/officeDocument/2006/relationships/font" Target="fonts/CenturyGothic-bold.fntdata"/><Relationship Id="rId123" Type="http://schemas.openxmlformats.org/officeDocument/2006/relationships/slide" Target="slides/slide119.xml"/><Relationship Id="rId244" Type="http://schemas.openxmlformats.org/officeDocument/2006/relationships/font" Target="fonts/CenturyGothic-regular.fntdata"/><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 name="Shape 1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l'accès à l'information pour les utilisateurs dont le navigateur, la plateforme, l'aide technique ou encore le handicap (comme le daltonisme) ne permettent pas de visualiser ou de différencier les couleurs.</a:t>
            </a:r>
          </a:p>
        </p:txBody>
      </p:sp>
      <p:sp>
        <p:nvSpPr>
          <p:cNvPr id="204" name="Shape 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8" name="Shape 9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un retour à l'utilisateur sur l'action qu'il vient d'effectuer.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Guider l'utilisateur directement vers les éléments sur lesquels il doit agir.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79" name="Shape 9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8" name="Shape 9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Aider l'internaute à comprendre ce qu'on attend et, ainsi, faciliter le passage à l'étape suivante.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la frustration de l'utilisateur face à une erreur dont il n'aurait pas la solution immédiate.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89" name="Shape 9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98" name="Shape 9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la main à l'utilisateur sur la totalité des informations qu'il donne.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correction des erreurs commises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modifier des informations sur lesquelles il voudrait revenir.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quitte le formulaire avant validation définitive.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99" name="Shape 9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06" name="Shape 10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l'utilisateur une vue globale de ce qu'il a saisi dans les pages précédentes.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vérifier l'ensemble des informations d'une procédure complexe avant la soumission définitive.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07" name="Shape 10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14" name="Shape 10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 dérouter l'utilisateur en le menant à une page en impasse, y compris par l'utilisation de la fonction « page précédente » du navigateur.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 double envoi de formulaire.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15" name="Shape 10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21" name="Shape 102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à l'utilisateur un retour immédiat et explicite sur l'action qu'il vient d'effectuer.</a:t>
            </a:r>
          </a:p>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la frustration d'un utilisateur qui pense que le processus s'est déroulé avec succès alors qu'il y a eu un problème.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31" name="Shape 103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de la visibilité à l'utilisateur sur les actions qu'il va réaliser (temps, ordre des étapes, informations nécessaires pour les accomplir, etc.).</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se sente piégé dans un processus dont il n'avait pas prévu la durée.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32" name="Shape 10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39" name="Shape 10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40" name="Shape 10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7" name="Shape 10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48" name="Shape 10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55" name="Shape 10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56" name="Shape 10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qui ont des difficultés à déchiffrer les images des captchas graphiques ou qui ne peuvent pas les utiliser, d'accéder par un autre moyen aux contenus ou services protégés.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16" name="Shape 2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3" name="Shape 10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64" name="Shape 10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Shape 10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1" name="Shape 10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Shape 10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9" name="Shape 10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7" name="Shape 10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Shape 10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94" name="Shape 10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Shape 1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01" name="Shape 1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07" name="Shape 11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d'avoir uniquement une URL peu compréhensible en guise de libellé.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liens qui deviennent invisibles lorsque les styles CSS ou les images d'arrière-plan ne sont pas pris en compte.</a:t>
            </a:r>
          </a:p>
        </p:txBody>
      </p:sp>
      <p:sp>
        <p:nvSpPr>
          <p:cNvPr id="1108" name="Shape 11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6" name="Shape 11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clics inutiles sur des contenus soulignés perçus comme des hyperliens.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liens.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17" name="Shape 11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Shape 11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4" name="Shape 11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facilement les liens au fil du texte ainsi que les blocs de navigation.</a:t>
            </a:r>
          </a:p>
        </p:txBody>
      </p:sp>
      <p:sp>
        <p:nvSpPr>
          <p:cNvPr id="1125" name="Shape 11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Shape 11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32" name="Shape 11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contenus déjà visités.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contenus restant à découvrir.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Inciter à la navigation sur de nouvelles pages.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33" name="Shape 11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l'accès aux contenus ou services protégés par des captchas pour les utilisateurs ne pouvant exploiter les captchas graphiques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l'utilisation des captchas audio.</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26" name="Shape 2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0" name="Shape 11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référencement à travers l'obtention de backlinks.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Augmenter la visibilité du site pour les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41" name="Shape 11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8" name="Shape 11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difficultés à cliquer sur un lien lorsque celui-ci occupe plus d'espace en mode survolé ou activé.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effets de clignotement ou de déplacement de contenus lors du survol d'un lien ou de sa prise de focus clavier.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49" name="Shape 11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Shape 11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57" name="Shape 1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Shape 1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4" name="Shape 11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erreurs 404 en cours de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un accès rapide à tous les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65" name="Shape 11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Shape 1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82" name="Shape 11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confusions entre deux liens consécutifs.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lisibilité des liens et des contenus.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83" name="Shape 11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90" name="Shape 11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Avertir clairement l'internaute du fait qu'il va quitter le service en ligne qu'il est en train de visiter.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repérage des liens externes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91" name="Shape 11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Shape 1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98" name="Shape 1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03" name="Shape 1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en lui permettant d'identifier directement l'auteur (au sens large).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de défiance.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04" name="Shape 1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1" name="Shape 121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sans ambiguïté un interlocuteur physique capable de répondre aux questions éventuelles sur les contenus proposés, ou d'assumer les responsabilités liées à ces contenus.</a:t>
            </a:r>
          </a:p>
        </p:txBody>
      </p:sp>
      <p:sp>
        <p:nvSpPr>
          <p:cNvPr id="1212" name="Shape 121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Shape 1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9" name="Shape 12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aux utilisateurs une vision immédiate de la nature du site et des contenus proposés.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recherches inutiles.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20" name="Shape 12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Shape 1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7" name="Shape 12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d'identifier immédiatement et en permanence l'auteur, l'entité qui administre le site ou le site lui-même le cas échéant.</a:t>
            </a:r>
          </a:p>
        </p:txBody>
      </p:sp>
      <p:sp>
        <p:nvSpPr>
          <p:cNvPr id="1228" name="Shape 12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Shape 1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4" name="Shape 12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consultations inutiles.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Délivrer un avertissement aux utilisateurs.</a:t>
            </a:r>
          </a:p>
        </p:txBody>
      </p:sp>
      <p:sp>
        <p:nvSpPr>
          <p:cNvPr id="1235" name="Shape 12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2" name="Shape 12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Donner aux utilisateurs qui le souhaitent la possibilité d'accéder sans difficulté aux moyens de contact téléphoniques et postaux.</a:t>
            </a:r>
          </a:p>
        </p:txBody>
      </p:sp>
      <p:sp>
        <p:nvSpPr>
          <p:cNvPr id="1243" name="Shape 12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49" name="Shape 1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6" name="Shape 12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outils de recherche et d'indexation d'extraire des informations à propos du contenu des pages et ainsi d'améliorer la restitution aux utilisateurs des résultats de recherche.</a:t>
            </a:r>
          </a:p>
        </p:txBody>
      </p:sp>
      <p:sp>
        <p:nvSpPr>
          <p:cNvPr id="1257" name="Shape 12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5" name="Shape 12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l'identification visuelle du site et de ses pages.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dans le navigateur et dans les favoris ou signets.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l'affichage, l'appel, et la mémorisation éventuelle de l'icône de favori par tous les navigateurs.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66" name="Shape 12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3" name="Shape 12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Contribuer à la compréhension immédiate de l'identité, de l'activité ou de la zone géographique du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capacité des utilisateurs à mémoriser l'adresse du site et à la retrouver en cas d'oubli.</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74" name="Shape 12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Shape 1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1" name="Shape 12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Mettre à disposition des informations synthétiques et lisibles par les machines sur l'ensemble des contenus proposés.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Le fichier sitemap permet d'indiquer aux moteurs majeurs l'intégralité des contenus à indexer. L'intérêt premier est pour les sites très profonds comme les catalogues en ligne avec plusieurs milliers de produits ou encore des sites dont le contenu est difficilement accessible linéairement comme des encyclopédies.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L'intérêt pour un site de quelques pages est faible voire inexistant, mais la présence du fichier ne sera pas pénalisante.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82" name="Shape 12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9" name="Shape 12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par l'utilisateur des règles de qualité, d'accessibilité ou autres appliquées sur le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la confiance dans les informations délivrées sur le site.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90" name="Shape 12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validation du code source.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un rendu prévisible quel que soit le navigateur (les navigateurs s'appuient sur la syntaxe précise de la DTD pour adopter un mode de rendu CSS).</a:t>
            </a:r>
          </a:p>
        </p:txBody>
      </p:sp>
      <p:sp>
        <p:nvSpPr>
          <p:cNvPr id="242" name="Shape 24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Shape 1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97" name="Shape 1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Shape 1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0" name="Shape 131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l'utilisation immédiate du contact téléphonique quel que soit le contexte utilisateur.</a:t>
            </a:r>
          </a:p>
        </p:txBody>
      </p:sp>
      <p:sp>
        <p:nvSpPr>
          <p:cNvPr id="1311" name="Shape 13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Shape 1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9" name="Shape 13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immédiatement le pays associé à l'adresse postale, sans ambiguïté et sans avoir recours à d'autres éléments (ville, région, code postal, numéro de téléphone).</a:t>
            </a:r>
          </a:p>
        </p:txBody>
      </p:sp>
      <p:sp>
        <p:nvSpPr>
          <p:cNvPr id="1320" name="Shape 13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Shape 1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27" name="Shape 13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l'indexation des contenus selon leur langue.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traduction automatique.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lecture correcte du contenu par un outil de synthèse vocale.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328" name="Shape 13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Shape 13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5" name="Shape 1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2" name="Shape 13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aides techniques d'interpréter correctement les contenus exprimés dans une autre langue.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travail des outils de traduction automatiques.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outils d'indexation d'extraire des chaînes dans une langue donnée.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343" name="Shape 13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Shape 13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51" name="Shape 1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3" name="Shape 1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Shape 1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4" name="Shape 13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Shape 13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8" name="Shape 1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06" name="Shape 14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8" name="Shape 1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36" name="Shape 1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Shape 14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43" name="Shape 1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Shape 14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50" name="Shape 14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consultation et la navigation pour les personnes handicapées.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problèmes d'impression ou de mise en favoris.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en évitant l'indexation de pages orphelines.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51" name="Shape 14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Shape 1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1" name="Shape 146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revenir en page d'accueil en cas de désorientation.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Identifier le lien principal permettant d'accéder au site.</a:t>
            </a:r>
          </a:p>
        </p:txBody>
      </p:sp>
      <p:sp>
        <p:nvSpPr>
          <p:cNvPr id="1462" name="Shape 146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Shape 1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72" name="Shape 147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d'anticiper le résultat de l'activation d'un lien.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d'aides techniques d'être désorientés par l'ouverture d'une nouvelle fenêtre qui n'est pas toujours perceptible et perturbe notamment l'utilisation de l'historique de navigation.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73" name="Shape 147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Shape 14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1" name="Shape 14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naviguer sur le site sans avoir d'opération spécifique à effectuer pendant la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des utilisateurs d'aides techniques d'être désorientés par l'ouverture d'une nouvelle fenêtre qui ne sera pas toujours aisément perceptible et qui perturbe notamment l'utilisation de l'historique de navigation ou qui masquera dans un lecteur d'écran la fenêtre principale.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82" name="Shape 14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Shape 14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9" name="Shape 1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Shape 15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02" name="Shape 15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0" name="Shape 2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le souhaitent de visualiser la structure du contenu de la page et d'y naviguer.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machines et aux outils d'indexation d'extraire le plan de chaque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en facilitant l'interprétation du contenu par les robots d'indexation.</a:t>
            </a:r>
          </a:p>
        </p:txBody>
      </p:sp>
      <p:sp>
        <p:nvSpPr>
          <p:cNvPr id="261" name="Shape 2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14" name="Shape 15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son navigateur et de son interface de consultation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le désorienter ou le surprendre par un changement non anticipé de ceux-ci.</a:t>
            </a:r>
          </a:p>
        </p:txBody>
      </p:sp>
      <p:sp>
        <p:nvSpPr>
          <p:cNvPr id="1515" name="Shape 15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Shape 1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22" name="Shape 15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navigation au clavier ou via des périphériques d'entrées ou des dispositifs qui ne reposent pas sur la souris.</a:t>
            </a:r>
          </a:p>
        </p:txBody>
      </p:sp>
      <p:sp>
        <p:nvSpPr>
          <p:cNvPr id="1523" name="Shape 15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Shape 15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33" name="Shape 15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navigation au clavier pour les utilisateurs ayant une préférence pour cette pratique.</a:t>
            </a:r>
          </a:p>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consultation des contenus et l'utilisation des services indépendamment du périphérique d'entrée, afin de les rendre accessibles aux utilisateurs d'aides techniques (lecteurs d'écran par exemple) qui n'utilisent que le clavier ou un périphérique plus spécifique reposant sur les mêmes mécanismes que le clavier (bouton poussoir par exemple).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534" name="Shape 15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Shape 15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44" name="Shape 15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Shape 15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2" name="Shape 155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clics inutiles aux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la consommation inutile de bande passante.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Proposer du contenu à valeur ajoutée.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553" name="Shape 155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Shape 1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0" name="Shape 15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déterminer son emplacement dans le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Simplifier le passage des moteurs de recherche.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navigation dans l'arborescence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561" name="Shape 15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Shape 15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8" name="Shape 15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Shape 15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75" name="Shape 15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d'avoir l'ensemble des informations essentielles relatives à la recherche qu'ils ont effectuée.</a:t>
            </a:r>
          </a:p>
        </p:txBody>
      </p:sp>
      <p:sp>
        <p:nvSpPr>
          <p:cNvPr id="1576" name="Shape 15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Shape 15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84" name="Shape 15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Shape 15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4" name="Shape 15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conserver la maîtrise de leur environnement de travail.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coupures ou des pertes d'information en cours de lecture, notamment pour les utilisateurs équipés de lecteurs d'écran qu'un rafraîchissement ou une redirection temporisée interromprait lors de la consultation.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69" name="Shape 2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Shape 15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0" name="Shape 16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l'apprentissage de la navigation sur l'interface.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repérage de l'information.</a:t>
            </a:r>
          </a:p>
        </p:txBody>
      </p:sp>
      <p:sp>
        <p:nvSpPr>
          <p:cNvPr id="1601" name="Shape 16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Shape 16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7" name="Shape 16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temps d'apprentissage de l'interface.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des icônes.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d'erreurs.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08" name="Shape 16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Shape 16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16" name="Shape 16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Éviter sur le poste client l'ouverture inopinée d'un autre logiciel que le navigateur Web.</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17" name="Shape 16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Shape 16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3" name="Shape 16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commencer immédiatement leur navigation sur la ressource qu'ils ont demandée.</a:t>
            </a:r>
          </a:p>
        </p:txBody>
      </p:sp>
      <p:sp>
        <p:nvSpPr>
          <p:cNvPr id="1624" name="Shape 16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Shape 16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0" name="Shape 163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consultent les pages de manière linéaire (mode vocal) ou semi-linéaire (écran de faible largeur) de ne pas avoir à défiler l'ensemble des éléments sur chaque page pour accéder aux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des raccourcis accélérant la navigation au clavier et évitant des actions au clavier répétées pour parcourir la page et atteindre la zone souhaitée.</a:t>
            </a:r>
          </a:p>
        </p:txBody>
      </p:sp>
      <p:sp>
        <p:nvSpPr>
          <p:cNvPr id="1631" name="Shape 163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Shape 16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39" name="Shape 1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Shape 1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6" name="Shape 16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abonnés de ne plus recevoir une newsletter.</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47" name="Shape 16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Shape 16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55" name="Shape 16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Shape 16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61" name="Shape 16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Shape 16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7" name="Shape 166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se désinscrire sans nécessairement passer par un mail.</a:t>
            </a:r>
          </a:p>
        </p:txBody>
      </p:sp>
      <p:sp>
        <p:nvSpPr>
          <p:cNvPr id="1668" name="Shape 166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Éviter aux utilisateurs les risques de méprise sur le sens d'une date.</a:t>
            </a:r>
          </a:p>
        </p:txBody>
      </p:sp>
      <p:sp>
        <p:nvSpPr>
          <p:cNvPr id="280" name="Shape 2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Shape 1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75" name="Shape 16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se faire une idée de la newsletter envoyée aux abonnés.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consulter la newsletter en dehors des contraintes de l'email.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le référencement de vos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76" name="Shape 16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Shape 16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83" name="Shape 16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consultation des archives des newsletters.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se faire une idée de la newsletter envoyée aux abonnés.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le référencement de vos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84" name="Shape 16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Shape 16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0" name="Shape 16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avant leur inscription la fréquence à laquelle ils recevront la newsletter.</a:t>
            </a:r>
          </a:p>
        </p:txBody>
      </p:sp>
      <p:sp>
        <p:nvSpPr>
          <p:cNvPr id="1691" name="Shape 16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Shape 1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8" name="Shape 16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homogénéité et une continuité dans la visite et la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identification permanente du service en ligne visité.</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99" name="Shape 16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Shape 17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5" name="Shape 170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équipés de navigateurs qui ne gèrent pas l'agrandissement des polices en taille fixe d'agrandir les polices sans difficulté.</a:t>
            </a:r>
          </a:p>
        </p:txBody>
      </p:sp>
      <p:sp>
        <p:nvSpPr>
          <p:cNvPr id="1706" name="Shape 17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Shape 17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4" name="Shape 17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l'impression des contenus sous une forme appropriéeau support.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715" name="Shape 17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Shape 17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2" name="Shape 17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lisibilité et la pertinence des contenus imprimés.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Rationnaliser l'espace utilisé par les contenus imprimés pour économiser du papier.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23" name="Shape 17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9" name="Shape 17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contenus de s'afficher correctement, même lorsque les polices prévues ne sont pas présentes sur le système de l'utilisateur.</a:t>
            </a:r>
          </a:p>
        </p:txBody>
      </p:sp>
      <p:sp>
        <p:nvSpPr>
          <p:cNvPr id="1730" name="Shape 17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Shape 17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7" name="Shape 17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bonne lisibilité des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la charge mentale lors de la consultation.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38" name="Shape 17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Shape 1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6" name="Shape 17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 copier-coller des contenus indépendamment de la mise en forme entièrement en majuscules.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l'adaptation de la mise en forme pour les utilisateurs ayant des difficultés de lecture des textes entièrement en majuscules.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47" name="Shape 17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Faciliter la mémorisation de l'organisation des pages et de la navigation pour les utilisateurs de lecteurs d'écran ou pour ceux naviguant au clavier.</a:t>
            </a:r>
          </a:p>
        </p:txBody>
      </p:sp>
      <p:sp>
        <p:nvSpPr>
          <p:cNvPr id="292" name="Shape 2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Shape 17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4" name="Shape 17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Shape 17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64" name="Shape 17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compréhension de l'information sans l'accès au support visuel ou lorsque le rendu de celui-ci est altéré.</a:t>
            </a:r>
          </a:p>
        </p:txBody>
      </p:sp>
      <p:sp>
        <p:nvSpPr>
          <p:cNvPr id="1765" name="Shape 17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0" name="Shape 1770"/>
        <p:cNvGrpSpPr/>
        <p:nvPr/>
      </p:nvGrpSpPr>
      <p:grpSpPr>
        <a:xfrm>
          <a:off x="0" y="0"/>
          <a:ext cx="0" cy="0"/>
          <a:chOff x="0" y="0"/>
          <a:chExt cx="0" cy="0"/>
        </a:xfrm>
      </p:grpSpPr>
      <p:sp>
        <p:nvSpPr>
          <p:cNvPr id="1771" name="Shape 17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2" name="Shape 17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Shape 1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9" name="Shape 17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des informations sur les partenaires tiers impliqués dans la transaction.</a:t>
            </a:r>
          </a:p>
        </p:txBody>
      </p:sp>
      <p:sp>
        <p:nvSpPr>
          <p:cNvPr id="1780" name="Shape 17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Shape 17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6" name="Shape 17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les conditions de conservation de leurs données personnelles.</a:t>
            </a:r>
          </a:p>
        </p:txBody>
      </p:sp>
      <p:sp>
        <p:nvSpPr>
          <p:cNvPr id="1787" name="Shape 178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Shape 17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3" name="Shape 17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Permette à l'utilisateur d'accéder à son compte en cas de perte du mot de passe.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Simplifier la gestion des comptes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Renforcer la sécurité en évitant le stockage de mots de passe non cryptés afin de pouvoir les communiquer de nouveau à l'utilisateur.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94" name="Shape 17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Shape 18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1" name="Shape 180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choisir un mot de passe personnalisé.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de rechercher leur mot de passe à chaque connexion.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02" name="Shape 180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Shape 18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09" name="Shape 18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Shape 18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7" name="Shape 181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les utilisateurs sur le niveau de sécurité du mot de passe choisi et donc sur les risques de détournement</a:t>
            </a:r>
          </a:p>
        </p:txBody>
      </p:sp>
      <p:sp>
        <p:nvSpPr>
          <p:cNvPr id="1818" name="Shape 181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Shape 18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5" name="Shape 18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la validité du certificat et contribuer à la sécurisation de la transaction.</a:t>
            </a:r>
          </a:p>
        </p:txBody>
      </p:sp>
      <p:sp>
        <p:nvSpPr>
          <p:cNvPr id="1826" name="Shape 18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2" name="Shape 1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Recourir à un jeu de caractères international.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défauts d'affichage.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Shape 18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3" name="Shape 18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des données sensibles ne soient publiques et stockées en clair aux différentes étapes de l'accès à la page (FAI, proxy, serveur Web, historique du navigateur, services tiers…).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 et confidentielles.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34" name="Shape 18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Shape 18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2" name="Shape 18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les risques d'utilisation frauduleuse des données des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43" name="Shape 18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Shape 18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0" name="Shape 18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les risques d'utilisation frauduleuse des données des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51" name="Shape 18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Shape 1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63" name="Shape 18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Contribuer à l'information des utilisateurs sur la sécurisation des échanges de données sensibles.</a:t>
            </a:r>
          </a:p>
        </p:txBody>
      </p:sp>
      <p:sp>
        <p:nvSpPr>
          <p:cNvPr id="1864" name="Shape 18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Shape 18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1" name="Shape 18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les cookies.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Expliquer leur rôle et leur utilité.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72" name="Shape 18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Shape 18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9" name="Shape 18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l'utilisation de ses données personnelles.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dans le site ou le service.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gestion des demandes liées aux données personnelles.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880" name="Shape 18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Shape 18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86" name="Shape 18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Shape 18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93" name="Shape 1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Shape 18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0" name="Shape 19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gestion des comptes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une recherche de contact.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dans le site ou le service.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01" name="Shape 19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Shape 19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7" name="Shape 19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l'affichage de listes de fichiers contenus dans un répertoire.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sécurité du serveur.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d'intrusion.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08" name="Shape 19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 affichage hors-ligne correct des pages en indiquant au navigateur quel est le jeu de caractères utilisé.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 risque de problèmes d'affichage de caractères lié à un fonctionnement parfois hasardeux des mécanismes de rattrapage des navigateurs quand ils ne disposent pas de l'information nécessaire via l'en-tête HTTP content-type.</a:t>
            </a:r>
          </a:p>
        </p:txBody>
      </p:sp>
      <p:sp>
        <p:nvSpPr>
          <p:cNvPr id="307" name="Shape 3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Shape 19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15" name="Shape 19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l'affichage des contenus et permettre une navigation plus fluide.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16" name="Shape 19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Shape 19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23" name="Shape 1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Shape 19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4" name="Shape 19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vitesse de rendu de la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35" name="Shape 19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Shape 19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1" name="Shape 194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l'affichage des contenus et permettre une navigation plus fluide.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42" name="Shape 194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7" name="Shape 1947"/>
        <p:cNvGrpSpPr/>
        <p:nvPr/>
      </p:nvGrpSpPr>
      <p:grpSpPr>
        <a:xfrm>
          <a:off x="0" y="0"/>
          <a:ext cx="0" cy="0"/>
          <a:chOff x="0" y="0"/>
          <a:chExt cx="0" cy="0"/>
        </a:xfrm>
      </p:grpSpPr>
      <p:sp>
        <p:nvSpPr>
          <p:cNvPr id="1948" name="Shape 19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9" name="Shape 194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50" name="Shape 195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Shape 19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7" name="Shape 19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détection automatisée des URL erronées.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Transmettre au navigateur une information sûre.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58" name="Shape 19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Shape 19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5" name="Shape 19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l'utilisateur sur l'erreur rencontrée, sur la continuité de fonctionnement du serveur et lever le doute sur un éventuel problème lié à sa connexion.</a:t>
            </a:r>
          </a:p>
        </p:txBody>
      </p:sp>
      <p:sp>
        <p:nvSpPr>
          <p:cNvPr id="1966" name="Shape 19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Shape 19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73" name="Shape 19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l'internaute sur le fait qu'il est toujours dans le même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l'administrateur du site de mettre des éléments de guidage pour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l'erreur rencontrée, sur la continuité de fonctionnement du serveur et mettre hors de cause sa connexion.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74" name="Shape 19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Shape 19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1" name="Shape 19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aux utilisateurs les ruptures de navigation, l'arrivée sur des pages cul-de-sac ou l'obligation d'utiliser le bouton Précédent du navigateur.</a:t>
            </a:r>
          </a:p>
        </p:txBody>
      </p:sp>
      <p:sp>
        <p:nvSpPr>
          <p:cNvPr id="1982" name="Shape 19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9" name="Shape 19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vitesse de rendu de la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90" name="Shape 19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6" name="Shape 3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une restitution correcte des contenus masqués qui doivent être lus par les lecteurs d'écran.</a:t>
            </a:r>
          </a:p>
        </p:txBody>
      </p:sp>
      <p:sp>
        <p:nvSpPr>
          <p:cNvPr id="317" name="Shape 3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4" name="Shape 1994"/>
        <p:cNvGrpSpPr/>
        <p:nvPr/>
      </p:nvGrpSpPr>
      <p:grpSpPr>
        <a:xfrm>
          <a:off x="0" y="0"/>
          <a:ext cx="0" cy="0"/>
          <a:chOff x="0" y="0"/>
          <a:chExt cx="0" cy="0"/>
        </a:xfrm>
      </p:grpSpPr>
      <p:sp>
        <p:nvSpPr>
          <p:cNvPr id="1995" name="Shape 19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6" name="Shape 19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 navigateur de choisir le bon encodage des caractères pour afficher la page.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97" name="Shape 19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Shape 20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4" name="Shape 200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Servir les pages dans la langue souhaitée.</a:t>
            </a:r>
          </a:p>
        </p:txBody>
      </p:sp>
      <p:sp>
        <p:nvSpPr>
          <p:cNvPr id="2005" name="Shape 20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Shape 20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6" name="Shape 20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la quantité de données à télécharger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les performances.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2017" name="Shape 20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Shape 20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33" name="Shape 20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2" name="Shape 2042"/>
        <p:cNvGrpSpPr/>
        <p:nvPr/>
      </p:nvGrpSpPr>
      <p:grpSpPr>
        <a:xfrm>
          <a:off x="0" y="0"/>
          <a:ext cx="0" cy="0"/>
          <a:chOff x="0" y="0"/>
          <a:chExt cx="0" cy="0"/>
        </a:xfrm>
      </p:grpSpPr>
      <p:sp>
        <p:nvSpPr>
          <p:cNvPr id="2043" name="Shape 20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44" name="Shape 20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rejoindre la page d'accueil du site même lorsqu'ils oublient de taper le préfixe www.</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45" name="Shape 20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Shape 20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1" name="Shape 20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Shape 20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8" name="Shape 20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configurer la fréquence à laquelle leurs outils consultent le fil de syndication.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la charge du serveur.</a:t>
            </a:r>
          </a:p>
        </p:txBody>
      </p:sp>
      <p:sp>
        <p:nvSpPr>
          <p:cNvPr id="2059" name="Shape 205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Shape 20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6" name="Shape 20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Assurer la fiabilité des liens lorsque le contenu est réutilisé.</a:t>
            </a:r>
          </a:p>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 navigateur d'indiquer dans son interface la présence d'un fil de syndication associé à la page en cours de consultation.</a:t>
            </a:r>
          </a:p>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s'abonner facilement aux fils de syndication.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67" name="Shape 20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Shape 20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85" name="Shape 20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Shape 20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2" name="Shape 20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aides techniques de restituer l'information contenue dans les tableaux de données de manière compréhensible, en indiquant à l'utilisateur les relations logiques entre contenu et en-têtes du tableau.</a:t>
            </a:r>
          </a:p>
        </p:txBody>
      </p:sp>
      <p:sp>
        <p:nvSpPr>
          <p:cNvPr id="2093" name="Shape 20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compréhension des contenus par les utilisateurs dont le navigateur n'appliquera pas les feuilles de style du site ou dont le mode d'accès n'est pas visuel.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Séparer rigoureusement les contenus de la présentation pour favoriser leur interopérabilité.</a:t>
            </a:r>
          </a:p>
        </p:txBody>
      </p:sp>
      <p:sp>
        <p:nvSpPr>
          <p:cNvPr id="326" name="Shape 3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Shape 20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0" name="Shape 21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d'aides techniques (lecteurs d'écran) d'identifier aisément la nature des informations fournies par un tableau.</a:t>
            </a:r>
          </a:p>
        </p:txBody>
      </p:sp>
      <p:sp>
        <p:nvSpPr>
          <p:cNvPr id="2101" name="Shape 21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Shape 21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8" name="Shape 210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un contenu compréhensible aux utilisateurs dont l'agent utilisateur ou l'aide technique (lecteur d'écran) ne permet pas de restituer la mise en forme initialement prévue à l'aide d'un tableau.</a:t>
            </a:r>
          </a:p>
        </p:txBody>
      </p:sp>
      <p:sp>
        <p:nvSpPr>
          <p:cNvPr id="2109" name="Shape 210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Shape 2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15" name="Shape 2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Shape 2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22" name="Shape 21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d'accéder à des tableaux exploitables par leur agent utilisateur et restitués de manière compréhensible dans tous les cas.</a:t>
            </a:r>
          </a:p>
        </p:txBody>
      </p:sp>
      <p:sp>
        <p:nvSpPr>
          <p:cNvPr id="2123" name="Shape 21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Shape 2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31" name="Shape 21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Shape 2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37" name="Shape 2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Shape 2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44" name="Shape 21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Shape 2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50" name="Shape 21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Shape 21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55" name="Shape 2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Shape 2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61" name="Shape 2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l'identification des listes par les navigateurs et les aides techniques et donc leur restitution appropriée afin de faciliter leur compréhension par les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sémantique du contenu des pages et sa réutilisabilité.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35" name="Shape 3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2" name="Shape 3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l'adaptation du rendu au media (mobile, etc.) ou aux besoins de l'utilisateur (agrandissement de la taille des caractères, modification des couleurs, de la police, de la graisse, de la justification, etc.).</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vocalisation et la transcription automatique</a:t>
            </a:r>
          </a:p>
        </p:txBody>
      </p:sp>
      <p:sp>
        <p:nvSpPr>
          <p:cNvPr id="343" name="Shape 3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d'accéder rapidement à la signification d'un sigle.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du contenu par un robot (établissement d'un index des sigles).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le référencement du contenu.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56" name="Shape 3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pertinente du code source par les agents utilisateurs (les navigateurs, les robots d'indexation des moteurs de recherche, les plages brailles, etc.).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Alléger le code source en déportant la mise en forme dans les CSS.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64" name="Shape 3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5" name="Shape 3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l'adaptation de la mise en forme des contenus par les agents utilisateurs, selon les besoins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 poids du code source des pages, en incitant à mutualiser et à externaliser les informations de mise en forme grâce à CSS.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réutilisation du contenu sans contraintes liées à sa mise en forme initiale.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376" name="Shape 3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4" name="Shape 3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placés dans des contextes où les images ne sont pas perceptibles (navigateur texte, lecteur d'écran, navigateur avec images désactivées) de comprendre le sens des images qu'ils ne peuvent voir.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robots d'exploiter l'information véhiculée par les images (référencement, indexation, traduction automatique des alternatives d'images-texte).</a:t>
            </a:r>
          </a:p>
          <a:p>
            <a:pPr indent="-171450" lvl="0" marL="171450" marR="0" rtl="0" algn="l">
              <a:spcBef>
                <a:spcPts val="0"/>
              </a:spcBef>
              <a:spcAft>
                <a:spcPts val="0"/>
              </a:spcAft>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l'affichage d'un texte pendant le chargement des images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40" name="Shape 1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1" name="Shape 3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retour d'information de la part des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la confiance en garantissant d'entrée de jeu à l'utilisateur la possibilité d'un recours en cas de difficultés.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392" name="Shape 3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Optimiser les possibilités de retour d'information de la part des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 mettre l'utilisateur en difficulté en cas d'indisponibilité ou de problèmes d'utilisation d'un moyen de contact.</a:t>
            </a:r>
          </a:p>
        </p:txBody>
      </p:sp>
      <p:sp>
        <p:nvSpPr>
          <p:cNvPr id="400" name="Shape 4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l'identification de l'entité responsable des contenus et des services.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 moyen de contact alternatif.</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08" name="Shape 4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de la prise en compte de leur demande.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d'obtenir une confirmation archivable de la bonne réception de leur demande d'information.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16" name="Shape 4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3" name="Shape 4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ne peuvent accéder au son ou à l'image proposés d'accéder à une transcription textuelle servant d'alternative.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de l'information par des robots en améliorant ainsi son indexation et son référencement, ou encore permettre sa traduction par des outils linguistiques en ligne.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24" name="Shape 4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2" name="Shape 4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 l'entité ou de la personne responsable des contenus ou des services.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des utilisateurs de s'assurer qu'ils sont bien sur le bon site et non sur un site de phishing, par exemple.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33" name="Shape 4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7" name="Shape 4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immédiatement le site dans les onglets, les favoris, dans la fenêtre du navigateur ou encore dans les lecteurs d'écran.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du site et sa présentation dans les moteurs de recherche.</a:t>
            </a:r>
          </a:p>
        </p:txBody>
      </p:sp>
      <p:sp>
        <p:nvSpPr>
          <p:cNvPr id="448" name="Shape 4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immédiatement la nature des contenus de chaque page dans les onglets, les favoris, dans la fenêtre du navigateur ou encore dans les lecteurs d'écran.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des pages et leur présentation dans les moteurs de recherche.</a:t>
            </a:r>
          </a:p>
        </p:txBody>
      </p:sp>
      <p:sp>
        <p:nvSpPr>
          <p:cNvPr id="456" name="Shape 4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3" name="Shape 4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identification immédiate des contenus publicitaires ou sponsorisés.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confusions entre contenus rédactionnels et publicitaires.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risques associés aux conflits d'intérêt.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64" name="Shape 4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1" name="Shape 4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conditions sous lesquelles sont publiés les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conditions de copie et de réutilisation.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72" name="Shape 4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immédiatement les nouveaux contenus ou services en ligne.</a:t>
            </a:r>
          </a:p>
        </p:txBody>
      </p:sp>
      <p:sp>
        <p:nvSpPr>
          <p:cNvPr id="481" name="Shape 48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9" name="Shape 4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l'archivage des contenus créés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d'éventuelles saisies redoublées en cas de réutilisation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90" name="Shape 4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7" name="Shape 49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comprendre les contenus sectoriels ou à caractère technique.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l'utilisation d'un service.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sur des mots-clés ou expressions techniques.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98" name="Shape 49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12" name="Shape 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9" name="Shape 5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sa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compromettre la relation de confiance avec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toute forme de vente forcée.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20" name="Shape 5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7" name="Shape 5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d'anticiper d'éventuelles difficultés et une augmentation du délai de livraison.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28" name="Shape 5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la date réelle à laquelle le bien commandé sera effectivement en leur possession.</a:t>
            </a:r>
          </a:p>
        </p:txBody>
      </p:sp>
      <p:sp>
        <p:nvSpPr>
          <p:cNvPr id="538" name="Shape 5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à l'utilisateur de modifier facilement sa commande.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55" name="Shape 55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2" name="Shape 5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précisément la nature et les spécifications des produits proposés.</a:t>
            </a:r>
          </a:p>
        </p:txBody>
      </p:sp>
      <p:sp>
        <p:nvSpPr>
          <p:cNvPr id="563" name="Shape 5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la période au cours de laquelle ils peuvent bénéficier des offres proposées.</a:t>
            </a:r>
          </a:p>
        </p:txBody>
      </p:sp>
      <p:sp>
        <p:nvSpPr>
          <p:cNvPr id="573" name="Shape 57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82" name="Shape 5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une indication vérifiable de l'existence officielle de la structure qui propose les contenus ou le service.</a:t>
            </a:r>
          </a:p>
        </p:txBody>
      </p:sp>
      <p:sp>
        <p:nvSpPr>
          <p:cNvPr id="583" name="Shape 5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0" name="Shape 5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connaître le détail du montant de sa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Lever un frein à la validation d'une commande.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91" name="Shape 5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l'archivage des contenus créés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d'éventuelles saisies redoublées en cas de réutilisation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99" name="Shape 5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6" name="Shape 6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connaître les conditions d'assistance en cas de difficulté.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07" name="Shape 6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14" name="Shape 6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d'identifier précisément les conditions de l'encaissement.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15" name="Shape 6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24" name="Shape 6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d'identifier précisément la nature des services associés et leur coût.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25" name="Shape 6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2" name="Shape 6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un accès facile et permanent à toutes les conditions de réalisation du service.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33" name="Shape 6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 accès à l'information pour les utilisateurs dont le navigateur ou la plateforme ne supporte pas l'inclusion d'objets ou les technologies utilisées dans les objets inclus.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l'exploitation de ces contenus par les robots (référencement en particulier).</a:t>
            </a:r>
          </a:p>
        </p:txBody>
      </p:sp>
      <p:sp>
        <p:nvSpPr>
          <p:cNvPr id="167" name="Shape 1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0" name="Shape 6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une navigation et des commandes inutiles, voire une perte de temps pour l'utilisateur ainsi que pour la structure qui propose les biens ou les services.</a:t>
            </a:r>
          </a:p>
        </p:txBody>
      </p:sp>
      <p:sp>
        <p:nvSpPr>
          <p:cNvPr id="641" name="Shape 6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d'anticiper le mode et les conditions de paiement et de vérifier avant la commande s'ils pourront la mener à son terme.</a:t>
            </a:r>
          </a:p>
        </p:txBody>
      </p:sp>
      <p:sp>
        <p:nvSpPr>
          <p:cNvPr id="649" name="Shape 6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6" name="Shape 6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les services mis à leur disposition et leur fonctionnement.</a:t>
            </a:r>
          </a:p>
        </p:txBody>
      </p:sp>
      <p:sp>
        <p:nvSpPr>
          <p:cNvPr id="657" name="Shape 6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5" name="Shape 6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l'internaute avant l'achat.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l'acheteur toutes les informations liées à son achat, que celui-ci se passe bien ou non.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666" name="Shape 6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74" name="Shape 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92" name="Shape 6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9" name="Shape 6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et avant l'achat le montant total qu'ils auront à payer.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les montants déductibles et les différentes imputations.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00" name="Shape 7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09" name="Shape 70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faire livrer un achat sur le lieu de leur choix.</a:t>
            </a:r>
          </a:p>
        </p:txBody>
      </p:sp>
      <p:sp>
        <p:nvSpPr>
          <p:cNvPr id="710" name="Shape 71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19" name="Shape 7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choisir le mode de paiement qui leur convient le mieux dans leur contexte.</a:t>
            </a:r>
          </a:p>
        </p:txBody>
      </p:sp>
      <p:sp>
        <p:nvSpPr>
          <p:cNvPr id="720" name="Shape 7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27" name="Shape 7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d'afficher et éventuellement d'imprimer une trace de leur commande.</a:t>
            </a:r>
          </a:p>
        </p:txBody>
      </p:sp>
      <p:sp>
        <p:nvSpPr>
          <p:cNvPr id="728" name="Shape 7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7" name="Shape 7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un accès immédiat à l'utilisateur pour lui permettre de comprendre de quoi il s'agit.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vérifier par lui-même l'information.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le degré de confiance ou de crédibilité.</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38" name="Shape 7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45" name="Shape 74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immédiatement et sans confusion possible les produits indisponibles.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l'effet de déception si un utilisateur débute une procédure de commande et s'aperçoit tardivement de l'indisponibilité du produit désiré.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46" name="Shape 74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53" name="Shape 75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l'utilisateur une confirmation des informations relatives à la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conserver un historique de la transaction ailleurs que dans le site.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54" name="Shape 75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62" name="Shape 7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d'obtenir une confirmation de sa demande en-dehors du contexte de la navigation sur le site.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 service client de recevoir plusieurs demandes concernant une même réclamation.</a:t>
            </a:r>
          </a:p>
          <a:p>
            <a:pPr indent="-171450" lvl="0" marL="171450" marR="0" rtl="0" algn="l">
              <a:spcBef>
                <a:spcPts val="0"/>
              </a:spcBef>
              <a:spcAft>
                <a:spcPts val="0"/>
              </a:spcAft>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comprendre ou d'anticiper d'éventuelles difficultés sur le site ou lors de la transaction.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63" name="Shape 7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s'adresser ou d'adresser directement leurs réclamations au bon interlocuteur.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les internautes sur le fait qu'ils pourront facilement interagir avec le service des réclamations en cas de problème.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les pièces nécessaires en cas de nécessité de retour du produit.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Anticiper d'éventuels problèmes en cas de demande de remboursement réalisée après le délai légal.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 nombre de démarches inutiles et le nombre de demandes au support client.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Augmenter le taux de transformation d'un site e-commerce.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d'anticiper d'éventuelles difficultés d'utilisation et/ou de fonctionnement du bien ou du service proposé.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 nombre de sollicitations du service client.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72" name="Shape 7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Shape 7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78" name="Shape 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5" name="Shape 78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contacter le modérateur pour demander une correction, poser une question ou signaler des abus.</a:t>
            </a:r>
          </a:p>
        </p:txBody>
      </p:sp>
      <p:sp>
        <p:nvSpPr>
          <p:cNvPr id="786" name="Shape 78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3" name="Shape 7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signalement de contenus illégaux ou inappropriés.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 détection de ces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de consultation de contenus illégaux ou inappropriés.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94" name="Shape 7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0" name="Shape 8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Expliquer aux utilisateurs pour quelles raisons et dans quelle mesure leurs publications peuvent être modérées.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nombre de réclamations des utilisateurs ne voyant pas leur publication apparaître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01" name="Shape 8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7" name="Shape 8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vérifier sa saisie en contexte et, si nécessaire, de la corriger avant envoi.</a:t>
            </a:r>
          </a:p>
        </p:txBody>
      </p:sp>
      <p:sp>
        <p:nvSpPr>
          <p:cNvPr id="808" name="Shape 8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7" name="Shape 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5" name="Shape 8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vérifier et de corriger si nécessaire sa saisie en tenant compte de la présentation finale du contenu concerné.</a:t>
            </a:r>
          </a:p>
        </p:txBody>
      </p:sp>
      <p:sp>
        <p:nvSpPr>
          <p:cNvPr id="816" name="Shape 8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22" name="Shape 8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9" name="Shape 8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l'utilisateur afin qu'il puisse décider en connaissance de cause de consulter ou de télécharger ou non le contenu concerné.</a:t>
            </a:r>
          </a:p>
        </p:txBody>
      </p:sp>
      <p:sp>
        <p:nvSpPr>
          <p:cNvPr id="830" name="Shape 8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7" name="Shape 8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savoir en temps utile si leurs outils les autorisent à consulter les fichiers proposés en téléchargement.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la charge serveur en évitant les téléchargements inutiles.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38" name="Shape 8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47" name="Shape 8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de façon préventive les utilisateurs sur la quantité de données à télécharger.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différer le téléchargement en connexion bas débit ou mobile.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48" name="Shape 8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55" name="Shape 8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des téléchargements inutiles.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fichiers téléchargés.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56" name="Shape 8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2" name="Shape 8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des animations lors de la consultation du contenu.</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perturber l'attention en imposant des éléments pouvant gêner celle-ci.</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consultation pas à pas d'animations séquentielles ou de contenus sonores.</a:t>
            </a:r>
          </a:p>
        </p:txBody>
      </p:sp>
      <p:sp>
        <p:nvSpPr>
          <p:cNvPr id="863" name="Shape 8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5" name="Shape 8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un accès direct et immédiat aux contenus, même lorsque l'administrateur du site décide de proposer une animation ou une publicité préalable.</a:t>
            </a:r>
          </a:p>
        </p:txBody>
      </p:sp>
      <p:sp>
        <p:nvSpPr>
          <p:cNvPr id="876" name="Shape 8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3" name="Shape 8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l'interface sonore et visuelle lors de la consultation du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surprendre l'utilisateur par la diffusion inattendue d'un contenu audio.</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imposer à l'utilisateur le déclenchement d'un contenu animé.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84" name="Shape 8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Shape 8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1" name="Shape 8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 référencement des contenus des documents PDF.</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manipulation et la réutilisation du contenu des documents PDF.</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Garantir la lisibilité des contenus des documents PDF.</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92" name="Shape 8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ne peuvent accéder au son ou à l'image proposés d'accéder à une transcription textuelle servant d'alternative.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de l'information par des robots en améliorant ainsi son indexation et son référencement, ou encore permettre sa traduction par des outils linguistiques en ligne.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5" name="Shape 19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00" name="Shape 9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d'accéder directement à différentes sections d'un document PDF.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une structure de titres aux utilisateurs qui en ont besoin.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consultation d'un PDF via une aide technique.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01" name="Shape 9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15" name="Shape 9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des données attendues dans les formulaires.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aides techniques d'accessibilité de restituer les champs de formulaires en les associant systématiquement à une étiquette indiquant leur rôle et la nature de la saisie attendue.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saisie en permettant de sélectionner le champ via un clic sur son étiquette aussi bien que sur le champ lui-même (particulièrement en cas de case à cocher ou de case radio).</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16" name="Shape 9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2" name="Shape 9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savoir à l'avance si un champ est obligatoire.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erreurs avant qu'elles ne surviennent.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33" name="Shape 9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0" name="Shape 9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d'erreurs de saisie.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associés à l'envoi de données erronées ou impossibles à exploiter.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renonce à poursuivre faute d'information sur la saisie attendue.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41" name="Shape 9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8" name="Shape 9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 risque d'erreur et donc éviter à l'utilisateur de devoir remplir plusieurs fois un même champ.</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l'incompréhension de l'utilisateur qui pense avoir rempli correctement le champ et qui le voit signalé en erreur.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49" name="Shape 9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55" name="Shape 9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à l'utilisateur de saisir un mot de passe qui ne correspond finalement pas à celui qu'il a souhaité ou mémorisé.</a:t>
            </a:r>
          </a:p>
        </p:txBody>
      </p:sp>
      <p:sp>
        <p:nvSpPr>
          <p:cNvPr id="956" name="Shape 9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63" name="Shape 9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0" name="Shape 97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à l'utilisateur de saisir un mot de passe qui ne correspond finalement pas à celui qu'il a souhaité ou mémorisé.</a:t>
            </a:r>
          </a:p>
        </p:txBody>
      </p:sp>
      <p:sp>
        <p:nvSpPr>
          <p:cNvPr id="971" name="Shape 97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apositive de titre">
    <p:spTree>
      <p:nvGrpSpPr>
        <p:cNvPr id="15" name="Shape 15"/>
        <p:cNvGrpSpPr/>
        <p:nvPr/>
      </p:nvGrpSpPr>
      <p:grpSpPr>
        <a:xfrm>
          <a:off x="0" y="0"/>
          <a:ext cx="0" cy="0"/>
          <a:chOff x="0" y="0"/>
          <a:chExt cx="0" cy="0"/>
        </a:xfrm>
      </p:grpSpPr>
      <p:sp>
        <p:nvSpPr>
          <p:cNvPr id="16" name="Shape 16"/>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91425" lIns="91425" rIns="91425" tIns="91425"/>
          <a:lstStyle>
            <a:lvl1pPr indent="0" lvl="0" marL="0" marR="0" rtl="0" algn="ctr">
              <a:spcBef>
                <a:spcPts val="0"/>
              </a:spcBef>
              <a:buClr>
                <a:schemeClr val="dk1"/>
              </a:buClr>
              <a:buFont typeface="Century Gothic"/>
              <a:buNone/>
              <a:defRPr b="1"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8" name="Shape 1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Shape 1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Vide">
    <p:spTree>
      <p:nvGrpSpPr>
        <p:cNvPr id="85" name="Shape 85"/>
        <p:cNvGrpSpPr/>
        <p:nvPr/>
      </p:nvGrpSpPr>
      <p:grpSpPr>
        <a:xfrm>
          <a:off x="0" y="0"/>
          <a:ext cx="0" cy="0"/>
          <a:chOff x="0" y="0"/>
          <a:chExt cx="0" cy="0"/>
        </a:xfrm>
      </p:grpSpPr>
      <p:sp>
        <p:nvSpPr>
          <p:cNvPr id="86" name="Shape 8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7" name="Shape 8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8" name="Shape 8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u avec légende">
    <p:spTree>
      <p:nvGrpSpPr>
        <p:cNvPr id="89" name="Shape 89"/>
        <p:cNvGrpSpPr/>
        <p:nvPr/>
      </p:nvGrpSpPr>
      <p:grpSpPr>
        <a:xfrm>
          <a:off x="0" y="0"/>
          <a:ext cx="0" cy="0"/>
          <a:chOff x="0" y="0"/>
          <a:chExt cx="0" cy="0"/>
        </a:xfrm>
      </p:grpSpPr>
      <p:sp>
        <p:nvSpPr>
          <p:cNvPr id="90" name="Shape 90"/>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1" name="Shape 91"/>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92" name="Shape 92"/>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93" name="Shape 9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4" name="Shape 9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5" name="Shape 9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 avec légende">
    <p:spTree>
      <p:nvGrpSpPr>
        <p:cNvPr id="96" name="Shape 96"/>
        <p:cNvGrpSpPr/>
        <p:nvPr/>
      </p:nvGrpSpPr>
      <p:grpSpPr>
        <a:xfrm>
          <a:off x="0" y="0"/>
          <a:ext cx="0" cy="0"/>
          <a:chOff x="0" y="0"/>
          <a:chExt cx="0" cy="0"/>
        </a:xfrm>
      </p:grpSpPr>
      <p:sp>
        <p:nvSpPr>
          <p:cNvPr id="97" name="Shape 97"/>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8" name="Shape 98"/>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99" name="Shape 99"/>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100" name="Shape 10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1" name="Shape 10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2" name="Shape 10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re et texte vertical">
    <p:spTree>
      <p:nvGrpSpPr>
        <p:cNvPr id="103" name="Shape 103"/>
        <p:cNvGrpSpPr/>
        <p:nvPr/>
      </p:nvGrpSpPr>
      <p:grpSpPr>
        <a:xfrm>
          <a:off x="0" y="0"/>
          <a:ext cx="0" cy="0"/>
          <a:chOff x="0" y="0"/>
          <a:chExt cx="0" cy="0"/>
        </a:xfrm>
      </p:grpSpPr>
      <p:sp>
        <p:nvSpPr>
          <p:cNvPr id="104" name="Shape 10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5" name="Shape 105"/>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06" name="Shape 10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7" name="Shape 10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8" name="Shape 10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itre vertical et texte">
    <p:spTree>
      <p:nvGrpSpPr>
        <p:cNvPr id="109" name="Shape 109"/>
        <p:cNvGrpSpPr/>
        <p:nvPr/>
      </p:nvGrpSpPr>
      <p:grpSpPr>
        <a:xfrm>
          <a:off x="0" y="0"/>
          <a:ext cx="0" cy="0"/>
          <a:chOff x="0" y="0"/>
          <a:chExt cx="0" cy="0"/>
        </a:xfrm>
      </p:grpSpPr>
      <p:sp>
        <p:nvSpPr>
          <p:cNvPr id="110" name="Shape 110"/>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1" name="Shape 111"/>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12" name="Shape 1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3" name="Shape 1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4" name="Shape 1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1">
    <p:spTree>
      <p:nvGrpSpPr>
        <p:cNvPr id="20" name="Shape 20"/>
        <p:cNvGrpSpPr/>
        <p:nvPr/>
      </p:nvGrpSpPr>
      <p:grpSpPr>
        <a:xfrm>
          <a:off x="0" y="0"/>
          <a:ext cx="0" cy="0"/>
          <a:chOff x="0" y="0"/>
          <a:chExt cx="0" cy="0"/>
        </a:xfrm>
      </p:grpSpPr>
      <p:sp>
        <p:nvSpPr>
          <p:cNvPr id="21" name="Shape 21"/>
          <p:cNvSpPr txBox="1"/>
          <p:nvPr>
            <p:ph type="title"/>
          </p:nvPr>
        </p:nvSpPr>
        <p:spPr>
          <a:xfrm>
            <a:off x="457200" y="206569"/>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 name="Shape 2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Shape 2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Shape 2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25" name="Shape 2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6" name="Shape 26"/>
          <p:cNvSpPr txBox="1"/>
          <p:nvPr/>
        </p:nvSpPr>
        <p:spPr>
          <a:xfrm>
            <a:off x="7092279" y="206569"/>
            <a:ext cx="1944216" cy="288032"/>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7" name="Shape 27"/>
          <p:cNvSpPr txBox="1"/>
          <p:nvPr/>
        </p:nvSpPr>
        <p:spPr>
          <a:xfrm>
            <a:off x="7092279"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28" name="Shape 28"/>
          <p:cNvSpPr txBox="1"/>
          <p:nvPr/>
        </p:nvSpPr>
        <p:spPr>
          <a:xfrm>
            <a:off x="7776356"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9" name="Shape 29"/>
          <p:cNvSpPr txBox="1"/>
          <p:nvPr/>
        </p:nvSpPr>
        <p:spPr>
          <a:xfrm>
            <a:off x="8460432"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2">
    <p:spTree>
      <p:nvGrpSpPr>
        <p:cNvPr id="30" name="Shape 30"/>
        <p:cNvGrpSpPr/>
        <p:nvPr/>
      </p:nvGrpSpPr>
      <p:grpSpPr>
        <a:xfrm>
          <a:off x="0" y="0"/>
          <a:ext cx="0" cy="0"/>
          <a:chOff x="0" y="0"/>
          <a:chExt cx="0" cy="0"/>
        </a:xfrm>
      </p:grpSpPr>
      <p:sp>
        <p:nvSpPr>
          <p:cNvPr id="31" name="Shape 31"/>
          <p:cNvSpPr txBox="1"/>
          <p:nvPr>
            <p:ph type="title"/>
          </p:nvPr>
        </p:nvSpPr>
        <p:spPr>
          <a:xfrm>
            <a:off x="457200" y="274637"/>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3" name="Shape 3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4" name="Shape 3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35" name="Shape 3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6" name="Shape 36"/>
          <p:cNvSpPr txBox="1"/>
          <p:nvPr/>
        </p:nvSpPr>
        <p:spPr>
          <a:xfrm>
            <a:off x="7092279" y="188640"/>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37" name="Shape 37"/>
          <p:cNvSpPr txBox="1"/>
          <p:nvPr/>
        </p:nvSpPr>
        <p:spPr>
          <a:xfrm>
            <a:off x="7092279"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38" name="Shape 38"/>
          <p:cNvSpPr txBox="1"/>
          <p:nvPr/>
        </p:nvSpPr>
        <p:spPr>
          <a:xfrm>
            <a:off x="7776356"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39" name="Shape 39"/>
          <p:cNvSpPr txBox="1"/>
          <p:nvPr/>
        </p:nvSpPr>
        <p:spPr>
          <a:xfrm>
            <a:off x="8460432"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3">
    <p:spTree>
      <p:nvGrpSpPr>
        <p:cNvPr id="40" name="Shape 40"/>
        <p:cNvGrpSpPr/>
        <p:nvPr/>
      </p:nvGrpSpPr>
      <p:grpSpPr>
        <a:xfrm>
          <a:off x="0" y="0"/>
          <a:ext cx="0" cy="0"/>
          <a:chOff x="0" y="0"/>
          <a:chExt cx="0" cy="0"/>
        </a:xfrm>
      </p:grpSpPr>
      <p:sp>
        <p:nvSpPr>
          <p:cNvPr id="41" name="Shape 41"/>
          <p:cNvSpPr txBox="1"/>
          <p:nvPr>
            <p:ph type="title"/>
          </p:nvPr>
        </p:nvSpPr>
        <p:spPr>
          <a:xfrm>
            <a:off x="457200" y="274637"/>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4" name="Shape 4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45" name="Shape 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6" name="Shape 46"/>
          <p:cNvSpPr txBox="1"/>
          <p:nvPr/>
        </p:nvSpPr>
        <p:spPr>
          <a:xfrm>
            <a:off x="7092279" y="188640"/>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47" name="Shape 47"/>
          <p:cNvSpPr txBox="1"/>
          <p:nvPr/>
        </p:nvSpPr>
        <p:spPr>
          <a:xfrm>
            <a:off x="7092279"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48" name="Shape 48"/>
          <p:cNvSpPr txBox="1"/>
          <p:nvPr/>
        </p:nvSpPr>
        <p:spPr>
          <a:xfrm>
            <a:off x="7776356"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49" name="Shape 49"/>
          <p:cNvSpPr txBox="1"/>
          <p:nvPr/>
        </p:nvSpPr>
        <p:spPr>
          <a:xfrm>
            <a:off x="8460432"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re et contenu">
    <p:spTree>
      <p:nvGrpSpPr>
        <p:cNvPr id="50" name="Shape 50"/>
        <p:cNvGrpSpPr/>
        <p:nvPr/>
      </p:nvGrpSpPr>
      <p:grpSpPr>
        <a:xfrm>
          <a:off x="0" y="0"/>
          <a:ext cx="0" cy="0"/>
          <a:chOff x="0" y="0"/>
          <a:chExt cx="0" cy="0"/>
        </a:xfrm>
      </p:grpSpPr>
      <p:sp>
        <p:nvSpPr>
          <p:cNvPr id="51" name="Shape 5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3" name="Shape 5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4" name="Shape 5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5" name="Shape 5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uvaise BP">
    <p:spTree>
      <p:nvGrpSpPr>
        <p:cNvPr id="56" name="Shape 56"/>
        <p:cNvGrpSpPr/>
        <p:nvPr/>
      </p:nvGrpSpPr>
      <p:grpSpPr>
        <a:xfrm>
          <a:off x="0" y="0"/>
          <a:ext cx="0" cy="0"/>
          <a:chOff x="0" y="0"/>
          <a:chExt cx="0" cy="0"/>
        </a:xfrm>
      </p:grpSpPr>
      <p:sp>
        <p:nvSpPr>
          <p:cNvPr id="57" name="Shape 5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457200" y="1600200"/>
            <a:ext cx="59150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9" name="Shape 5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0" name="Shape 6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1" name="Shape 6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62" name="Shape 62"/>
          <p:cNvSpPr/>
          <p:nvPr/>
        </p:nvSpPr>
        <p:spPr>
          <a:xfrm>
            <a:off x="6588224" y="1628800"/>
            <a:ext cx="2088232" cy="4464496"/>
          </a:xfrm>
          <a:prstGeom prst="rect">
            <a:avLst/>
          </a:prstGeom>
          <a:solidFill>
            <a:schemeClr val="lt1"/>
          </a:solidFill>
          <a:ln cap="flat" cmpd="sng" w="25400">
            <a:solidFill>
              <a:srgbClr val="367D9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fr-FR" sz="4000">
                <a:solidFill>
                  <a:srgbClr val="205867"/>
                </a:solidFill>
                <a:latin typeface="Century Gothic"/>
                <a:ea typeface="Century Gothic"/>
                <a:cs typeface="Century Gothic"/>
                <a:sym typeface="Century Gothic"/>
              </a:rPr>
              <a:t>RAPPEL</a:t>
            </a:r>
          </a:p>
          <a:p>
            <a:pPr indent="0" lvl="0" marL="0" marR="0" rtl="0" algn="l">
              <a:spcBef>
                <a:spcPts val="1200"/>
              </a:spcBef>
              <a:buSzPct val="25000"/>
              <a:buNone/>
            </a:pPr>
            <a:r>
              <a:rPr lang="fr-FR" sz="1800">
                <a:solidFill>
                  <a:srgbClr val="205867"/>
                </a:solidFill>
                <a:latin typeface="Century Gothic"/>
                <a:ea typeface="Century Gothic"/>
                <a:cs typeface="Century Gothic"/>
                <a:sym typeface="Century Gothic"/>
              </a:rPr>
              <a:t>Une BP</a:t>
            </a:r>
            <a:r>
              <a:rPr lang="fr-FR" sz="1800">
                <a:solidFill>
                  <a:srgbClr val="205867"/>
                </a:solidFill>
                <a:latin typeface="Century Gothic"/>
                <a:ea typeface="Century Gothic"/>
                <a:cs typeface="Century Gothic"/>
                <a:sym typeface="Century Gothic"/>
              </a:rPr>
              <a:t> doit être : </a:t>
            </a:r>
          </a:p>
          <a:p>
            <a:pPr indent="0" lvl="0" marL="0" marR="0" rtl="0" algn="l">
              <a:spcBef>
                <a:spcPts val="0"/>
              </a:spcBef>
              <a:spcAft>
                <a:spcPts val="0"/>
              </a:spcAft>
              <a:buNone/>
            </a:pPr>
            <a:r>
              <a:t/>
            </a:r>
            <a:endParaRPr sz="1800">
              <a:solidFill>
                <a:srgbClr val="205867"/>
              </a:solidFill>
              <a:latin typeface="Century Gothic"/>
              <a:ea typeface="Century Gothic"/>
              <a:cs typeface="Century Gothic"/>
              <a:sym typeface="Century Gothic"/>
            </a:endParaRPr>
          </a:p>
          <a:p>
            <a:pPr indent="-285750" lvl="0" marL="285750" marR="0" rtl="0" algn="l">
              <a:spcBef>
                <a:spcPts val="6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Universelle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Consensuelle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Vérifiable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Réaliste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Utile</a:t>
            </a:r>
          </a:p>
          <a:p>
            <a:pPr indent="0" lvl="0" marL="0" marR="0" rtl="0" algn="l">
              <a:spcBef>
                <a:spcPts val="600"/>
              </a:spcBef>
              <a:buNone/>
            </a:pPr>
            <a:r>
              <a:t/>
            </a:r>
            <a:endParaRPr sz="1800">
              <a:solidFill>
                <a:srgbClr val="205867"/>
              </a:solidFill>
              <a:latin typeface="Century Gothic"/>
              <a:ea typeface="Century Gothic"/>
              <a:cs typeface="Century Gothic"/>
              <a:sym typeface="Century Gothic"/>
            </a:endParaRPr>
          </a:p>
        </p:txBody>
      </p:sp>
      <p:pic>
        <p:nvPicPr>
          <p:cNvPr descr="Nouveau logo Opquast" id="63" name="Shape 63"/>
          <p:cNvPicPr preferRelativeResize="0"/>
          <p:nvPr/>
        </p:nvPicPr>
        <p:blipFill rotWithShape="1">
          <a:blip r:embed="rId2">
            <a:alphaModFix/>
          </a:blip>
          <a:srcRect b="0" l="0" r="0" t="0"/>
          <a:stretch/>
        </p:blipFill>
        <p:spPr>
          <a:xfrm>
            <a:off x="6750242" y="5445223"/>
            <a:ext cx="1764195" cy="456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re de section">
    <p:spTree>
      <p:nvGrpSpPr>
        <p:cNvPr id="64" name="Shape 64"/>
        <p:cNvGrpSpPr/>
        <p:nvPr/>
      </p:nvGrpSpPr>
      <p:grpSpPr>
        <a:xfrm>
          <a:off x="0" y="0"/>
          <a:ext cx="0" cy="0"/>
          <a:chOff x="0" y="0"/>
          <a:chExt cx="0" cy="0"/>
        </a:xfrm>
      </p:grpSpPr>
      <p:sp>
        <p:nvSpPr>
          <p:cNvPr id="65" name="Shape 65"/>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entury Gothic"/>
              <a:buNone/>
              <a:defRPr b="1" i="0" sz="4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6" name="Shape 6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7" name="Shape 6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eux contenus">
    <p:spTree>
      <p:nvGrpSpPr>
        <p:cNvPr id="69" name="Shape 69"/>
        <p:cNvGrpSpPr/>
        <p:nvPr/>
      </p:nvGrpSpPr>
      <p:grpSpPr>
        <a:xfrm>
          <a:off x="0" y="0"/>
          <a:ext cx="0" cy="0"/>
          <a:chOff x="0" y="0"/>
          <a:chExt cx="0" cy="0"/>
        </a:xfrm>
      </p:grpSpPr>
      <p:sp>
        <p:nvSpPr>
          <p:cNvPr id="70" name="Shape 7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1" name="Shape 71"/>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2" name="Shape 72"/>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3" name="Shape 7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4" name="Shape 7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5" name="Shape 7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ison">
    <p:spTree>
      <p:nvGrpSpPr>
        <p:cNvPr id="76" name="Shape 76"/>
        <p:cNvGrpSpPr/>
        <p:nvPr/>
      </p:nvGrpSpPr>
      <p:grpSpPr>
        <a:xfrm>
          <a:off x="0" y="0"/>
          <a:ext cx="0" cy="0"/>
          <a:chOff x="0" y="0"/>
          <a:chExt cx="0" cy="0"/>
        </a:xfrm>
      </p:grpSpPr>
      <p:sp>
        <p:nvSpPr>
          <p:cNvPr id="77" name="Shape 7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79" name="Shape 79"/>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80" name="Shape 80"/>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81" name="Shape 81"/>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82" name="Shape 8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3" name="Shape 8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4" name="Shape 8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 TargetMode="External"/><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9.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0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0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0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0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1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1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1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hyperlink" Target="http://www.iledefrance.fr/contenu1" TargetMode="External"/><Relationship Id="rId6" Type="http://schemas.openxmlformats.org/officeDocument/2006/relationships/hyperlink" Target="http://www.iledefrance.fr/content1"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1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1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1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1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20.png"/><Relationship Id="rId4" Type="http://schemas.openxmlformats.org/officeDocument/2006/relationships/image" Target="../media/image12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22.gi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2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2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25.png"/><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27.png"/><Relationship Id="rId4" Type="http://schemas.openxmlformats.org/officeDocument/2006/relationships/image" Target="../media/image12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29.png"/><Relationship Id="rId4" Type="http://schemas.openxmlformats.org/officeDocument/2006/relationships/image" Target="../media/image1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31.png"/><Relationship Id="rId4" Type="http://schemas.openxmlformats.org/officeDocument/2006/relationships/image" Target="../media/image13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3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33.png"/><Relationship Id="rId4" Type="http://schemas.openxmlformats.org/officeDocument/2006/relationships/image" Target="../media/image13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 Id="rId3"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3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3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3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 Id="rId3" Type="http://schemas.openxmlformats.org/officeDocument/2006/relationships/image" Target="../media/image140.png"/><Relationship Id="rId4" Type="http://schemas.openxmlformats.org/officeDocument/2006/relationships/image" Target="../media/image14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4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4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8.xml"/><Relationship Id="rId3" Type="http://schemas.openxmlformats.org/officeDocument/2006/relationships/image" Target="../media/image14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4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4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4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4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5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5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5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5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5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1.xml"/><Relationship Id="rId3" Type="http://schemas.openxmlformats.org/officeDocument/2006/relationships/image" Target="../media/image2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2.xml"/><Relationship Id="rId3" Type="http://schemas.openxmlformats.org/officeDocument/2006/relationships/image" Target="../media/image156.png"/><Relationship Id="rId4" Type="http://schemas.openxmlformats.org/officeDocument/2006/relationships/image" Target="../media/image15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3.xml"/><Relationship Id="rId3" Type="http://schemas.openxmlformats.org/officeDocument/2006/relationships/image" Target="../media/image2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15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5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6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6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6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6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65.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 Id="rId3" Type="http://schemas.openxmlformats.org/officeDocument/2006/relationships/hyperlink" Target="https://checklists.opquast.com/oqs-v3/workshops/criterion/41361"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 Id="rId3" Type="http://schemas.openxmlformats.org/officeDocument/2006/relationships/image" Target="../media/image16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 Id="rId3" Type="http://schemas.openxmlformats.org/officeDocument/2006/relationships/hyperlink" Target="http://creativecommons.org/licenses" TargetMode="External"/><Relationship Id="rId4" Type="http://schemas.openxmlformats.org/officeDocument/2006/relationships/image" Target="../media/image2.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cdiscount.com/electromenager/v-110-0.html#cm_sp=PA:B:NCL:50:1:090915" TargetMode="External"/><Relationship Id="rId4" Type="http://schemas.openxmlformats.org/officeDocument/2006/relationships/hyperlink" Target="http://www.cdiscount.com/electromenager/v-110-0.html#cm_sp=PA:B:NCL:50:1:090915" TargetMode="External"/><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2.png"/><Relationship Id="rId5"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263094" y="6007326"/>
            <a:ext cx="8629385" cy="648742"/>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3175" lvl="0" marL="1793875" marR="0" rtl="0" algn="l">
              <a:spcBef>
                <a:spcPts val="0"/>
              </a:spcBef>
              <a:buSzPct val="25000"/>
              <a:buNone/>
            </a:pPr>
            <a:r>
              <a:rPr b="0" i="0" lang="fr-FR" sz="1400" u="none" cap="none" strike="noStrike">
                <a:solidFill>
                  <a:schemeClr val="dk1"/>
                </a:solidFill>
                <a:latin typeface="Century Gothic"/>
                <a:ea typeface="Century Gothic"/>
                <a:cs typeface="Century Gothic"/>
                <a:sym typeface="Century Gothic"/>
              </a:rPr>
              <a:t>Ce support est en Creative Commons (</a:t>
            </a:r>
            <a:r>
              <a:rPr b="0" i="0" lang="fr-FR" sz="1400" u="sng" cap="none" strike="noStrike">
                <a:solidFill>
                  <a:schemeClr val="hlink"/>
                </a:solidFill>
                <a:latin typeface="Century Gothic"/>
                <a:ea typeface="Century Gothic"/>
                <a:cs typeface="Century Gothic"/>
                <a:sym typeface="Century Gothic"/>
                <a:hlinkClick r:id="rId3"/>
              </a:rPr>
              <a:t>http://creativecommons.org/licenses</a:t>
            </a:r>
            <a:r>
              <a:rPr b="0" i="0" lang="fr-FR" sz="1400" u="none" cap="none" strike="noStrike">
                <a:solidFill>
                  <a:schemeClr val="dk1"/>
                </a:solidFill>
                <a:latin typeface="Century Gothic"/>
                <a:ea typeface="Century Gothic"/>
                <a:cs typeface="Century Gothic"/>
                <a:sym typeface="Century Gothic"/>
              </a:rPr>
              <a:t>)</a:t>
            </a:r>
          </a:p>
          <a:p>
            <a:pPr indent="-3175" lvl="0" marL="1793875" marR="0" rtl="0" algn="l">
              <a:spcBef>
                <a:spcPts val="0"/>
              </a:spcBef>
              <a:buSzPct val="25000"/>
              <a:buNone/>
            </a:pPr>
            <a:r>
              <a:rPr b="0" i="0" lang="fr-FR" sz="1400" u="none" cap="none" strike="noStrike">
                <a:solidFill>
                  <a:schemeClr val="dk1"/>
                </a:solidFill>
                <a:latin typeface="Century Gothic"/>
                <a:ea typeface="Century Gothic"/>
                <a:cs typeface="Century Gothic"/>
                <a:sym typeface="Century Gothic"/>
              </a:rPr>
              <a:t>CC BY-SA - Attribution - Partage dans les Mêmes Conditions  </a:t>
            </a:r>
          </a:p>
        </p:txBody>
      </p:sp>
      <p:sp>
        <p:nvSpPr>
          <p:cNvPr id="120" name="Shape 12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226 bonnes pratiques </a:t>
            </a:r>
            <a:br>
              <a:rPr b="1" i="0" lang="fr-FR" sz="4400" u="none" cap="none" strike="noStrike">
                <a:solidFill>
                  <a:schemeClr val="dk1"/>
                </a:solidFill>
                <a:latin typeface="Century Gothic"/>
                <a:ea typeface="Century Gothic"/>
                <a:cs typeface="Century Gothic"/>
                <a:sym typeface="Century Gothic"/>
              </a:rPr>
            </a:br>
            <a:r>
              <a:rPr b="1" i="0" lang="fr-FR" sz="4400" u="none" cap="none" strike="noStrike">
                <a:solidFill>
                  <a:schemeClr val="dk1"/>
                </a:solidFill>
                <a:latin typeface="Century Gothic"/>
                <a:ea typeface="Century Gothic"/>
                <a:cs typeface="Century Gothic"/>
                <a:sym typeface="Century Gothic"/>
              </a:rPr>
              <a:t>par le menu</a:t>
            </a:r>
          </a:p>
        </p:txBody>
      </p:sp>
      <p:pic>
        <p:nvPicPr>
          <p:cNvPr id="121" name="Shape 121"/>
          <p:cNvPicPr preferRelativeResize="0"/>
          <p:nvPr/>
        </p:nvPicPr>
        <p:blipFill rotWithShape="1">
          <a:blip r:embed="rId4">
            <a:alphaModFix/>
          </a:blip>
          <a:srcRect b="0" l="0" r="0" t="0"/>
          <a:stretch/>
        </p:blipFill>
        <p:spPr>
          <a:xfrm>
            <a:off x="2267743" y="553987"/>
            <a:ext cx="3816424" cy="3292146"/>
          </a:xfrm>
          <a:prstGeom prst="rect">
            <a:avLst/>
          </a:prstGeom>
          <a:noFill/>
          <a:ln>
            <a:noFill/>
          </a:ln>
        </p:spPr>
      </p:pic>
      <p:sp>
        <p:nvSpPr>
          <p:cNvPr descr="https://encrypted-tbn0.gstatic.com/images?q=tbn:ANd9GcT9mlNqg1HOGLXOM7Bh-YWzrCzIFL0SepI890Aj0TxbvRLNZZNC" id="122" name="Shape 122"/>
          <p:cNvSpPr/>
          <p:nvPr/>
        </p:nvSpPr>
        <p:spPr>
          <a:xfrm>
            <a:off x="63500" y="-136525"/>
            <a:ext cx="2971799" cy="3457574"/>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id="123" name="Shape 123"/>
          <p:cNvSpPr/>
          <p:nvPr/>
        </p:nvSpPr>
        <p:spPr>
          <a:xfrm>
            <a:off x="155575" y="-1989138"/>
            <a:ext cx="3629024" cy="41529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id="124" name="Shape 124"/>
          <p:cNvSpPr/>
          <p:nvPr/>
        </p:nvSpPr>
        <p:spPr>
          <a:xfrm>
            <a:off x="307975" y="-1836738"/>
            <a:ext cx="3629024" cy="41529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encrypted-tbn0.gstatic.com/images?q=tbn:ANd9GcQWgN6x9zNGQof4WQkeblJDTEsyMWCi8M-psvfQl_euOEfWVKF0" id="125" name="Shape 125"/>
          <p:cNvSpPr/>
          <p:nvPr/>
        </p:nvSpPr>
        <p:spPr>
          <a:xfrm>
            <a:off x="63500" y="-136525"/>
            <a:ext cx="1904999" cy="1904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id="126" name="Shape 12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pic>
        <p:nvPicPr>
          <p:cNvPr descr="http://creativecommons.org.nz/wp-content/uploads/2012/05/by-sa.png" id="127" name="Shape 127"/>
          <p:cNvPicPr preferRelativeResize="0"/>
          <p:nvPr/>
        </p:nvPicPr>
        <p:blipFill rotWithShape="1">
          <a:blip r:embed="rId5">
            <a:alphaModFix/>
          </a:blip>
          <a:srcRect b="0" l="0" r="0" t="0"/>
          <a:stretch/>
        </p:blipFill>
        <p:spPr>
          <a:xfrm>
            <a:off x="269320" y="6007326"/>
            <a:ext cx="1841590" cy="648742"/>
          </a:xfrm>
          <a:prstGeom prst="rect">
            <a:avLst/>
          </a:prstGeom>
          <a:noFill/>
          <a:ln>
            <a:noFill/>
          </a:ln>
        </p:spPr>
      </p:pic>
      <p:sp>
        <p:nvSpPr>
          <p:cNvPr descr="https://www.arduino.cc/en/uploads/Main/cc-by-sa.jpg" id="128" name="Shape 128"/>
          <p:cNvSpPr/>
          <p:nvPr/>
        </p:nvSpPr>
        <p:spPr>
          <a:xfrm>
            <a:off x="155575" y="-944562"/>
            <a:ext cx="5905500" cy="197167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www.arduino.cc/en/uploads/Main/cc-by-sa.jpg" id="129" name="Shape 129"/>
          <p:cNvSpPr/>
          <p:nvPr/>
        </p:nvSpPr>
        <p:spPr>
          <a:xfrm>
            <a:off x="307975" y="-792162"/>
            <a:ext cx="5905500" cy="197167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L'information n'est pas véhiculée uniquement par la couleur.</a:t>
            </a:r>
          </a:p>
        </p:txBody>
      </p:sp>
      <p:sp>
        <p:nvSpPr>
          <p:cNvPr id="207" name="Shape 20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a:t>
            </a:r>
          </a:p>
        </p:txBody>
      </p:sp>
      <p:pic>
        <p:nvPicPr>
          <p:cNvPr id="208" name="Shape 208"/>
          <p:cNvPicPr preferRelativeResize="0"/>
          <p:nvPr/>
        </p:nvPicPr>
        <p:blipFill rotWithShape="1">
          <a:blip r:embed="rId3">
            <a:alphaModFix/>
          </a:blip>
          <a:srcRect b="0" l="0" r="0" t="0"/>
          <a:stretch/>
        </p:blipFill>
        <p:spPr>
          <a:xfrm>
            <a:off x="467543" y="2276872"/>
            <a:ext cx="2664295" cy="3055887"/>
          </a:xfrm>
          <a:prstGeom prst="rect">
            <a:avLst/>
          </a:prstGeom>
          <a:noFill/>
          <a:ln>
            <a:noFill/>
          </a:ln>
        </p:spPr>
      </p:pic>
      <p:pic>
        <p:nvPicPr>
          <p:cNvPr id="209" name="Shape 209"/>
          <p:cNvPicPr preferRelativeResize="0"/>
          <p:nvPr/>
        </p:nvPicPr>
        <p:blipFill rotWithShape="1">
          <a:blip r:embed="rId4">
            <a:alphaModFix/>
          </a:blip>
          <a:srcRect b="0" l="0" r="0" t="0"/>
          <a:stretch/>
        </p:blipFill>
        <p:spPr>
          <a:xfrm>
            <a:off x="6372200" y="2276872"/>
            <a:ext cx="2664295" cy="3055887"/>
          </a:xfrm>
          <a:prstGeom prst="rect">
            <a:avLst/>
          </a:prstGeom>
          <a:noFill/>
          <a:ln>
            <a:noFill/>
          </a:ln>
        </p:spPr>
      </p:pic>
      <p:sp>
        <p:nvSpPr>
          <p:cNvPr id="210" name="Shape 210"/>
          <p:cNvSpPr txBox="1"/>
          <p:nvPr/>
        </p:nvSpPr>
        <p:spPr>
          <a:xfrm>
            <a:off x="467543" y="5301207"/>
            <a:ext cx="2448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Pour mieux comprendre ce graphique vous pouvez aller sur un </a:t>
            </a:r>
            <a:r>
              <a:rPr lang="fr-FR" sz="1800">
                <a:solidFill>
                  <a:srgbClr val="FF0000"/>
                </a:solidFill>
                <a:latin typeface="Century Gothic"/>
                <a:ea typeface="Century Gothic"/>
                <a:cs typeface="Century Gothic"/>
                <a:sym typeface="Century Gothic"/>
              </a:rPr>
              <a:t>site web</a:t>
            </a:r>
          </a:p>
        </p:txBody>
      </p:sp>
      <p:sp>
        <p:nvSpPr>
          <p:cNvPr id="211" name="Shape 211"/>
          <p:cNvSpPr txBox="1"/>
          <p:nvPr/>
        </p:nvSpPr>
        <p:spPr>
          <a:xfrm>
            <a:off x="6444207" y="5301207"/>
            <a:ext cx="2448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Pour mieux comprendre ce graphique vous pouvez aller sur un site web</a:t>
            </a:r>
          </a:p>
        </p:txBody>
      </p:sp>
      <p:pic>
        <p:nvPicPr>
          <p:cNvPr id="212" name="Shape 212"/>
          <p:cNvPicPr preferRelativeResize="0"/>
          <p:nvPr/>
        </p:nvPicPr>
        <p:blipFill rotWithShape="1">
          <a:blip r:embed="rId5">
            <a:alphaModFix/>
          </a:blip>
          <a:srcRect b="0" l="0" r="0" t="0"/>
          <a:stretch/>
        </p:blipFill>
        <p:spPr>
          <a:xfrm>
            <a:off x="3203848" y="2060848"/>
            <a:ext cx="3072291" cy="45555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Shape 98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les champs contenant les données rejetées sont indiqués à l'utilisateur.</a:t>
            </a:r>
            <a:br>
              <a:rPr b="1" i="0" lang="fr-FR" sz="3240" u="none" cap="none" strike="noStrike">
                <a:solidFill>
                  <a:schemeClr val="dk1"/>
                </a:solidFill>
                <a:latin typeface="Century Gothic"/>
                <a:ea typeface="Century Gothic"/>
                <a:cs typeface="Century Gothic"/>
                <a:sym typeface="Century Gothic"/>
              </a:rPr>
            </a:br>
          </a:p>
        </p:txBody>
      </p:sp>
      <p:sp>
        <p:nvSpPr>
          <p:cNvPr id="982" name="Shape 98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93</a:t>
            </a:r>
          </a:p>
        </p:txBody>
      </p:sp>
      <p:pic>
        <p:nvPicPr>
          <p:cNvPr id="983" name="Shape 983"/>
          <p:cNvPicPr preferRelativeResize="0"/>
          <p:nvPr/>
        </p:nvPicPr>
        <p:blipFill rotWithShape="1">
          <a:blip r:embed="rId3">
            <a:alphaModFix/>
          </a:blip>
          <a:srcRect b="0" l="0" r="0" t="0"/>
          <a:stretch/>
        </p:blipFill>
        <p:spPr>
          <a:xfrm>
            <a:off x="395536" y="5043760"/>
            <a:ext cx="1481584" cy="1481584"/>
          </a:xfrm>
          <a:prstGeom prst="rect">
            <a:avLst/>
          </a:prstGeom>
          <a:noFill/>
          <a:ln>
            <a:noFill/>
          </a:ln>
        </p:spPr>
      </p:pic>
      <p:sp>
        <p:nvSpPr>
          <p:cNvPr id="984" name="Shape 984"/>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Ah ? Où ça ? </a:t>
            </a:r>
          </a:p>
        </p:txBody>
      </p:sp>
      <p:sp>
        <p:nvSpPr>
          <p:cNvPr id="985" name="Shape 985"/>
          <p:cNvSpPr/>
          <p:nvPr/>
        </p:nvSpPr>
        <p:spPr>
          <a:xfrm>
            <a:off x="755575" y="2926684"/>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Il y a une erreur dans le formulaire </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Shape 99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les raisons du rejet sont indiquées à l'utilisateur.</a:t>
            </a:r>
            <a:br>
              <a:rPr b="1" i="0" lang="fr-FR" sz="3240" u="none" cap="none" strike="noStrike">
                <a:solidFill>
                  <a:schemeClr val="dk1"/>
                </a:solidFill>
                <a:latin typeface="Century Gothic"/>
                <a:ea typeface="Century Gothic"/>
                <a:cs typeface="Century Gothic"/>
                <a:sym typeface="Century Gothic"/>
              </a:rPr>
            </a:br>
          </a:p>
        </p:txBody>
      </p:sp>
      <p:sp>
        <p:nvSpPr>
          <p:cNvPr id="992" name="Shape 99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94</a:t>
            </a:r>
          </a:p>
        </p:txBody>
      </p:sp>
      <p:pic>
        <p:nvPicPr>
          <p:cNvPr id="993" name="Shape 993"/>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994" name="Shape 994"/>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Merci, ça m’aide pas à comprendre…..</a:t>
            </a:r>
          </a:p>
        </p:txBody>
      </p:sp>
      <p:sp>
        <p:nvSpPr>
          <p:cNvPr id="995" name="Shape 995"/>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Erreur</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Shape 100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toutes les données saisies peuvent être modifiées par l'utilisateur.</a:t>
            </a:r>
            <a:br>
              <a:rPr b="1" i="0" lang="fr-FR" sz="3240" u="none" cap="none" strike="noStrike">
                <a:solidFill>
                  <a:schemeClr val="dk1"/>
                </a:solidFill>
                <a:latin typeface="Century Gothic"/>
                <a:ea typeface="Century Gothic"/>
                <a:cs typeface="Century Gothic"/>
                <a:sym typeface="Century Gothic"/>
              </a:rPr>
            </a:br>
          </a:p>
        </p:txBody>
      </p:sp>
      <p:sp>
        <p:nvSpPr>
          <p:cNvPr id="1002" name="Shape 10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95</a:t>
            </a:r>
          </a:p>
        </p:txBody>
      </p:sp>
      <p:pic>
        <p:nvPicPr>
          <p:cNvPr descr="Capture d’écran 2015-10-03 à 22.53.05.png" id="1003" name="Shape 1003"/>
          <p:cNvPicPr preferRelativeResize="0"/>
          <p:nvPr/>
        </p:nvPicPr>
        <p:blipFill rotWithShape="1">
          <a:blip r:embed="rId3">
            <a:alphaModFix/>
          </a:blip>
          <a:srcRect b="0" l="1120" r="1046" t="2875"/>
          <a:stretch/>
        </p:blipFill>
        <p:spPr>
          <a:xfrm>
            <a:off x="765441" y="2748418"/>
            <a:ext cx="7149935" cy="376527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Shape 100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Lors de la saisie d'un formulaire réparti sur plusieurs pages, un récapitulatif global est affiché avant l'envoi définitif.</a:t>
            </a:r>
            <a:br>
              <a:rPr b="1" i="0" lang="fr-FR" sz="3240" u="none" cap="none" strike="noStrike">
                <a:solidFill>
                  <a:schemeClr val="dk1"/>
                </a:solidFill>
                <a:latin typeface="Century Gothic"/>
                <a:ea typeface="Century Gothic"/>
                <a:cs typeface="Century Gothic"/>
                <a:sym typeface="Century Gothic"/>
              </a:rPr>
            </a:br>
          </a:p>
        </p:txBody>
      </p:sp>
      <p:sp>
        <p:nvSpPr>
          <p:cNvPr id="1010" name="Shape 10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96</a:t>
            </a:r>
          </a:p>
        </p:txBody>
      </p:sp>
      <p:pic>
        <p:nvPicPr>
          <p:cNvPr descr="Capture d’écran 2015-10-03 à 22.53.05.png" id="1011" name="Shape 1011"/>
          <p:cNvPicPr preferRelativeResize="0"/>
          <p:nvPr/>
        </p:nvPicPr>
        <p:blipFill rotWithShape="1">
          <a:blip r:embed="rId3">
            <a:alphaModFix/>
          </a:blip>
          <a:srcRect b="0" l="1120" r="1046" t="2875"/>
          <a:stretch/>
        </p:blipFill>
        <p:spPr>
          <a:xfrm>
            <a:off x="765441" y="2748418"/>
            <a:ext cx="7149935" cy="376527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affichée après l'envoi d'un formulaire permet de reprendre directement la navigation.</a:t>
            </a:r>
          </a:p>
        </p:txBody>
      </p:sp>
      <p:sp>
        <p:nvSpPr>
          <p:cNvPr id="1018" name="Shape 10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97</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soumission d'un formulaire est suivie d'un message indiquant la réussite ou non de l'action souhaitée.</a:t>
            </a:r>
            <a:br>
              <a:rPr b="1" i="0" lang="fr-FR" sz="3240" u="none" cap="none" strike="noStrike">
                <a:solidFill>
                  <a:schemeClr val="dk1"/>
                </a:solidFill>
                <a:latin typeface="Century Gothic"/>
                <a:ea typeface="Century Gothic"/>
                <a:cs typeface="Century Gothic"/>
                <a:sym typeface="Century Gothic"/>
              </a:rPr>
            </a:br>
          </a:p>
        </p:txBody>
      </p:sp>
      <p:sp>
        <p:nvSpPr>
          <p:cNvPr id="1025" name="Shape 102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98</a:t>
            </a:r>
          </a:p>
        </p:txBody>
      </p:sp>
      <p:pic>
        <p:nvPicPr>
          <p:cNvPr id="1026" name="Shape 1026"/>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1027" name="Shape 1027"/>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Heu… il est parti mon formulaire ?</a:t>
            </a:r>
          </a:p>
        </p:txBody>
      </p:sp>
      <p:sp>
        <p:nvSpPr>
          <p:cNvPr id="1028" name="Shape 1028"/>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Envoyer</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Shape 103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processus complexes sont accompagnés de la liste de leurs étapes.</a:t>
            </a:r>
            <a:br>
              <a:rPr b="1" i="0" lang="fr-FR" sz="3240" u="none" cap="none" strike="noStrike">
                <a:solidFill>
                  <a:schemeClr val="dk1"/>
                </a:solidFill>
                <a:latin typeface="Century Gothic"/>
                <a:ea typeface="Century Gothic"/>
                <a:cs typeface="Century Gothic"/>
                <a:sym typeface="Century Gothic"/>
              </a:rPr>
            </a:br>
          </a:p>
        </p:txBody>
      </p:sp>
      <p:sp>
        <p:nvSpPr>
          <p:cNvPr id="1035" name="Shape 103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99</a:t>
            </a:r>
          </a:p>
        </p:txBody>
      </p:sp>
      <p:pic>
        <p:nvPicPr>
          <p:cNvPr descr="Capture d’écran 2015-10-03 à 22.36.52.png" id="1036" name="Shape 1036"/>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Shape 104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L'étape en cours d'un processus complexe est indiquée.</a:t>
            </a:r>
            <a:br>
              <a:rPr b="1" i="0" lang="fr-FR" sz="3240" u="none" cap="none" strike="noStrike">
                <a:solidFill>
                  <a:schemeClr val="dk1"/>
                </a:solidFill>
                <a:latin typeface="Century Gothic"/>
                <a:ea typeface="Century Gothic"/>
                <a:cs typeface="Century Gothic"/>
                <a:sym typeface="Century Gothic"/>
              </a:rPr>
            </a:br>
          </a:p>
        </p:txBody>
      </p:sp>
      <p:sp>
        <p:nvSpPr>
          <p:cNvPr id="1043" name="Shape 104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100</a:t>
            </a:r>
          </a:p>
        </p:txBody>
      </p:sp>
      <p:pic>
        <p:nvPicPr>
          <p:cNvPr descr="Capture d’écran 2015-10-03 à 22.36.52.png" id="1044" name="Shape 1044"/>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Shape 105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étape d'un processus complexe permet de revenir à l'étape précédente</a:t>
            </a:r>
          </a:p>
        </p:txBody>
      </p:sp>
      <p:sp>
        <p:nvSpPr>
          <p:cNvPr id="1051" name="Shape 10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101</a:t>
            </a:r>
          </a:p>
        </p:txBody>
      </p:sp>
      <p:pic>
        <p:nvPicPr>
          <p:cNvPr descr="Capture d’écran 2015-10-03 à 22.36.52.png" id="1052" name="Shape 1052"/>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Shape 10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de la perte d'information en cas d'utilisation de l'historique de son navigateur dans un processus complexe</a:t>
            </a:r>
          </a:p>
        </p:txBody>
      </p:sp>
      <p:sp>
        <p:nvSpPr>
          <p:cNvPr id="1059" name="Shape 10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102</a:t>
            </a:r>
          </a:p>
        </p:txBody>
      </p:sp>
      <p:pic>
        <p:nvPicPr>
          <p:cNvPr id="1060" name="Shape 1060"/>
          <p:cNvPicPr preferRelativeResize="0"/>
          <p:nvPr/>
        </p:nvPicPr>
        <p:blipFill rotWithShape="1">
          <a:blip r:embed="rId3">
            <a:alphaModFix/>
          </a:blip>
          <a:srcRect b="0" l="0" r="0" t="0"/>
          <a:stretch/>
        </p:blipFill>
        <p:spPr>
          <a:xfrm>
            <a:off x="467543" y="3356992"/>
            <a:ext cx="7641832" cy="2304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captchas audio peuvent être réécoutés à volonté.</a:t>
            </a:r>
          </a:p>
        </p:txBody>
      </p:sp>
      <p:sp>
        <p:nvSpPr>
          <p:cNvPr id="219" name="Shape 2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a:t>
            </a:r>
          </a:p>
        </p:txBody>
      </p:sp>
      <p:pic>
        <p:nvPicPr>
          <p:cNvPr id="220" name="Shape 220"/>
          <p:cNvPicPr preferRelativeResize="0"/>
          <p:nvPr/>
        </p:nvPicPr>
        <p:blipFill rotWithShape="1">
          <a:blip r:embed="rId3">
            <a:alphaModFix/>
          </a:blip>
          <a:srcRect b="0" l="0" r="0" t="0"/>
          <a:stretch/>
        </p:blipFill>
        <p:spPr>
          <a:xfrm>
            <a:off x="1115616" y="3789039"/>
            <a:ext cx="4626020" cy="2664295"/>
          </a:xfrm>
          <a:prstGeom prst="rect">
            <a:avLst/>
          </a:prstGeom>
          <a:noFill/>
          <a:ln>
            <a:noFill/>
          </a:ln>
        </p:spPr>
      </p:pic>
      <p:pic>
        <p:nvPicPr>
          <p:cNvPr id="221" name="Shape 221"/>
          <p:cNvPicPr preferRelativeResize="0"/>
          <p:nvPr/>
        </p:nvPicPr>
        <p:blipFill rotWithShape="1">
          <a:blip r:embed="rId4">
            <a:alphaModFix/>
          </a:blip>
          <a:srcRect b="0" l="0" r="0" t="0"/>
          <a:stretch/>
        </p:blipFill>
        <p:spPr>
          <a:xfrm>
            <a:off x="611560" y="2636911"/>
            <a:ext cx="5317406" cy="796378"/>
          </a:xfrm>
          <a:prstGeom prst="rect">
            <a:avLst/>
          </a:prstGeom>
          <a:noFill/>
          <a:ln>
            <a:noFill/>
          </a:ln>
        </p:spPr>
      </p:pic>
      <p:sp>
        <p:nvSpPr>
          <p:cNvPr id="222" name="Shape 222"/>
          <p:cNvSpPr txBox="1"/>
          <p:nvPr/>
        </p:nvSpPr>
        <p:spPr>
          <a:xfrm>
            <a:off x="6444207" y="2204864"/>
            <a:ext cx="2448271" cy="147732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Pas eu le temps de lire ?  Vous aimeriez le revoir ? </a:t>
            </a:r>
          </a:p>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C’est pareil pour l’audio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2000"/>
                                  </p:stCondLst>
                                  <p:childTnLst>
                                    <p:animEffect filter="fade" transition="out">
                                      <p:cBhvr>
                                        <p:cTn dur="500"/>
                                        <p:tgtEl>
                                          <p:spTgt spid="221"/>
                                        </p:tgtEl>
                                      </p:cBhvr>
                                    </p:animEffect>
                                    <p:set>
                                      <p:cBhvr>
                                        <p:cTn dur="1" fill="hold">
                                          <p:stCondLst>
                                            <p:cond delay="500"/>
                                          </p:stCondLst>
                                        </p:cTn>
                                        <p:tgtEl>
                                          <p:spTgt spid="22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dans un processus complexe ne provoque pas la perte des données précédemment soumises</a:t>
            </a:r>
          </a:p>
        </p:txBody>
      </p:sp>
      <p:sp>
        <p:nvSpPr>
          <p:cNvPr id="1067" name="Shape 10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103</a:t>
            </a:r>
          </a:p>
        </p:txBody>
      </p:sp>
      <p:pic>
        <p:nvPicPr>
          <p:cNvPr id="1068" name="Shape 1068"/>
          <p:cNvPicPr preferRelativeResize="0"/>
          <p:nvPr/>
        </p:nvPicPr>
        <p:blipFill rotWithShape="1">
          <a:blip r:embed="rId3">
            <a:alphaModFix/>
          </a:blip>
          <a:srcRect b="0" l="0" r="0" t="0"/>
          <a:stretch/>
        </p:blipFill>
        <p:spPr>
          <a:xfrm>
            <a:off x="467543" y="3356992"/>
            <a:ext cx="7641832" cy="230425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Shape 107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copier coller est possible dans les champs de formulaire</a:t>
            </a:r>
          </a:p>
        </p:txBody>
      </p:sp>
      <p:sp>
        <p:nvSpPr>
          <p:cNvPr id="1074" name="Shape 107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104</a:t>
            </a:r>
          </a:p>
        </p:txBody>
      </p:sp>
      <p:sp>
        <p:nvSpPr>
          <p:cNvPr id="1075" name="Shape 107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Ctrl+C/Ctrl+V</a:t>
            </a:r>
          </a:p>
        </p:txBody>
      </p:sp>
      <p:sp>
        <p:nvSpPr>
          <p:cNvPr id="1076" name="Shape 1076"/>
          <p:cNvSpPr/>
          <p:nvPr/>
        </p:nvSpPr>
        <p:spPr>
          <a:xfrm>
            <a:off x="2771800"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Shape 108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éléments d'une liste déroulante qui peuvent être regroupés le sont de manière appropriée.</a:t>
            </a:r>
          </a:p>
        </p:txBody>
      </p:sp>
      <p:sp>
        <p:nvSpPr>
          <p:cNvPr id="1082" name="Shape 108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105</a:t>
            </a:r>
          </a:p>
        </p:txBody>
      </p:sp>
      <p:sp>
        <p:nvSpPr>
          <p:cNvPr id="1083" name="Shape 1083"/>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&lt;optgroup&gt;</a:t>
            </a:r>
          </a:p>
        </p:txBody>
      </p:sp>
      <p:sp>
        <p:nvSpPr>
          <p:cNvPr id="1084" name="Shape 1084"/>
          <p:cNvSpPr/>
          <p:nvPr/>
        </p:nvSpPr>
        <p:spPr>
          <a:xfrm>
            <a:off x="3059832"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listes d'options de formulaires sont présentées dans un ordre identifiable</a:t>
            </a:r>
          </a:p>
        </p:txBody>
      </p:sp>
      <p:sp>
        <p:nvSpPr>
          <p:cNvPr id="1090" name="Shape 10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106</a:t>
            </a:r>
          </a:p>
        </p:txBody>
      </p:sp>
      <p:pic>
        <p:nvPicPr>
          <p:cNvPr id="1091" name="Shape 1091"/>
          <p:cNvPicPr preferRelativeResize="0"/>
          <p:nvPr/>
        </p:nvPicPr>
        <p:blipFill rotWithShape="1">
          <a:blip r:embed="rId3">
            <a:alphaModFix/>
          </a:blip>
          <a:srcRect b="0" l="0" r="0" t="0"/>
          <a:stretch/>
        </p:blipFill>
        <p:spPr>
          <a:xfrm>
            <a:off x="683568" y="2348880"/>
            <a:ext cx="7997242" cy="378712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pic>
        <p:nvPicPr>
          <p:cNvPr id="1096" name="Shape 1096"/>
          <p:cNvPicPr preferRelativeResize="0"/>
          <p:nvPr/>
        </p:nvPicPr>
        <p:blipFill rotWithShape="1">
          <a:blip r:embed="rId3">
            <a:alphaModFix/>
          </a:blip>
          <a:srcRect b="0" l="0" r="0" t="0"/>
          <a:stretch/>
        </p:blipFill>
        <p:spPr>
          <a:xfrm>
            <a:off x="1917700" y="0"/>
            <a:ext cx="5293519" cy="6858000"/>
          </a:xfrm>
          <a:prstGeom prst="rect">
            <a:avLst/>
          </a:prstGeom>
          <a:noFill/>
          <a:ln>
            <a:noFill/>
          </a:ln>
        </p:spPr>
      </p:pic>
      <p:sp>
        <p:nvSpPr>
          <p:cNvPr id="1097" name="Shape 109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Hyperliens</a:t>
            </a:r>
          </a:p>
        </p:txBody>
      </p:sp>
      <p:sp>
        <p:nvSpPr>
          <p:cNvPr id="1098" name="Shape 109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Shape 110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Détente</a:t>
            </a:r>
          </a:p>
        </p:txBody>
      </p:sp>
      <p:sp>
        <p:nvSpPr>
          <p:cNvPr id="1104" name="Shape 110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1" i="0" lang="fr-FR" sz="3740" u="none" cap="none" strike="noStrike">
                <a:solidFill>
                  <a:schemeClr val="dk1"/>
                </a:solidFill>
                <a:latin typeface="Century Gothic"/>
                <a:ea typeface="Century Gothic"/>
                <a:cs typeface="Century Gothic"/>
                <a:sym typeface="Century Gothic"/>
              </a:rPr>
              <a:t>En quelle décennie les hyperliens ont été théorisés ?</a:t>
            </a:r>
          </a:p>
          <a:p>
            <a:pPr indent="0" lvl="0" marL="0" marR="0" rtl="0" algn="l">
              <a:lnSpc>
                <a:spcPct val="80000"/>
              </a:lnSpc>
              <a:spcBef>
                <a:spcPts val="748"/>
              </a:spcBef>
              <a:spcAft>
                <a:spcPts val="0"/>
              </a:spcAft>
              <a:buClr>
                <a:schemeClr val="dk1"/>
              </a:buClr>
              <a:buSzPct val="25000"/>
              <a:buFont typeface="Arial"/>
              <a:buNone/>
            </a:pPr>
            <a:r>
              <a:t/>
            </a:r>
            <a:endParaRPr b="1" i="0" sz="3740" u="none" cap="none" strike="noStrike">
              <a:solidFill>
                <a:schemeClr val="dk1"/>
              </a:solidFill>
              <a:latin typeface="Century Gothic"/>
              <a:ea typeface="Century Gothic"/>
              <a:cs typeface="Century Gothic"/>
              <a:sym typeface="Century Gothic"/>
            </a:endParaRP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1940’s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1950’s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1960’s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1970’s</a:t>
            </a:r>
          </a:p>
          <a:p>
            <a:pPr indent="-342900" lvl="0" marL="342900" marR="0" rtl="0" algn="l">
              <a:lnSpc>
                <a:spcPct val="80000"/>
              </a:lnSpc>
              <a:spcBef>
                <a:spcPts val="748"/>
              </a:spcBef>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1980’s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lien est doté d'un intitulé dans le code source.</a:t>
            </a:r>
            <a:br>
              <a:rPr b="1" i="0" lang="fr-FR" sz="3240" u="none" cap="none" strike="noStrike">
                <a:solidFill>
                  <a:schemeClr val="dk1"/>
                </a:solidFill>
                <a:latin typeface="Century Gothic"/>
                <a:ea typeface="Century Gothic"/>
                <a:cs typeface="Century Gothic"/>
                <a:sym typeface="Century Gothic"/>
              </a:rPr>
            </a:br>
          </a:p>
        </p:txBody>
      </p:sp>
      <p:sp>
        <p:nvSpPr>
          <p:cNvPr id="1111" name="Shape 11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107</a:t>
            </a:r>
          </a:p>
        </p:txBody>
      </p:sp>
      <p:sp>
        <p:nvSpPr>
          <p:cNvPr id="1112" name="Shape 1112"/>
          <p:cNvSpPr/>
          <p:nvPr/>
        </p:nvSpPr>
        <p:spPr>
          <a:xfrm>
            <a:off x="683568" y="2348880"/>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 href=“#foo“&gt;</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	</a:t>
            </a:r>
            <a:r>
              <a:rPr lang="fr-FR" sz="3200">
                <a:solidFill>
                  <a:srgbClr val="FF0000"/>
                </a:solidFill>
                <a:latin typeface="Century Gothic"/>
                <a:ea typeface="Century Gothic"/>
                <a:cs typeface="Century Gothic"/>
                <a:sym typeface="Century Gothic"/>
              </a:rPr>
              <a:t>Libellé</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&lt;/a&gt;</a:t>
            </a:r>
          </a:p>
        </p:txBody>
      </p:sp>
      <p:sp>
        <p:nvSpPr>
          <p:cNvPr id="1113" name="Shape 1113"/>
          <p:cNvSpPr/>
          <p:nvPr/>
        </p:nvSpPr>
        <p:spPr>
          <a:xfrm>
            <a:off x="683568" y="429309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 href=“#foo“&gt;</a:t>
            </a:r>
          </a:p>
          <a:p>
            <a:pPr indent="0" lvl="0" marL="0" marR="0" rtl="0" algn="l">
              <a:spcBef>
                <a:spcPts val="0"/>
              </a:spcBef>
              <a:buSzPct val="25000"/>
              <a:buNone/>
            </a:pPr>
            <a:r>
              <a:rPr lang="fr-FR" sz="3200">
                <a:solidFill>
                  <a:srgbClr val="00B050"/>
                </a:solidFill>
                <a:latin typeface="Century Gothic"/>
                <a:ea typeface="Century Gothic"/>
                <a:cs typeface="Century Gothic"/>
                <a:sym typeface="Century Gothic"/>
              </a:rPr>
              <a:t>	&lt;img </a:t>
            </a:r>
            <a:r>
              <a:rPr lang="fr-FR" sz="3200">
                <a:solidFill>
                  <a:srgbClr val="FF0000"/>
                </a:solidFill>
                <a:latin typeface="Century Gothic"/>
                <a:ea typeface="Century Gothic"/>
                <a:cs typeface="Century Gothic"/>
                <a:sym typeface="Century Gothic"/>
              </a:rPr>
              <a:t>alt=“libellé“ </a:t>
            </a:r>
            <a:r>
              <a:rPr lang="fr-FR" sz="3200">
                <a:solidFill>
                  <a:srgbClr val="00B050"/>
                </a:solidFill>
                <a:latin typeface="Century Gothic"/>
                <a:ea typeface="Century Gothic"/>
                <a:cs typeface="Century Gothic"/>
                <a:sym typeface="Century Gothic"/>
              </a:rPr>
              <a:t>src=“url“&gt;</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&lt;/a&gt;</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Shape 111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soulignement est réservé aux hyperliens.</a:t>
            </a:r>
            <a:br>
              <a:rPr b="1" i="0" lang="fr-FR" sz="3240" u="none" cap="none" strike="noStrike">
                <a:solidFill>
                  <a:schemeClr val="dk1"/>
                </a:solidFill>
                <a:latin typeface="Century Gothic"/>
                <a:ea typeface="Century Gothic"/>
                <a:cs typeface="Century Gothic"/>
                <a:sym typeface="Century Gothic"/>
              </a:rPr>
            </a:br>
          </a:p>
        </p:txBody>
      </p:sp>
      <p:sp>
        <p:nvSpPr>
          <p:cNvPr id="1120" name="Shape 11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108</a:t>
            </a:r>
          </a:p>
        </p:txBody>
      </p:sp>
      <p:sp>
        <p:nvSpPr>
          <p:cNvPr id="1121" name="Shape 112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Un de ces mots cache un lien</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Shape 112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sont visuellement différenciés du reste du contenu.</a:t>
            </a:r>
            <a:br>
              <a:rPr b="1" i="0" lang="fr-FR" sz="3240" u="none" cap="none" strike="noStrike">
                <a:solidFill>
                  <a:schemeClr val="dk1"/>
                </a:solidFill>
                <a:latin typeface="Century Gothic"/>
                <a:ea typeface="Century Gothic"/>
                <a:cs typeface="Century Gothic"/>
                <a:sym typeface="Century Gothic"/>
              </a:rPr>
            </a:br>
          </a:p>
        </p:txBody>
      </p:sp>
      <p:sp>
        <p:nvSpPr>
          <p:cNvPr id="1128" name="Shape 112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109</a:t>
            </a:r>
          </a:p>
        </p:txBody>
      </p:sp>
      <p:sp>
        <p:nvSpPr>
          <p:cNvPr id="1129" name="Shape 1129"/>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Un de ces mots </a:t>
            </a:r>
            <a:r>
              <a:rPr b="1" lang="fr-FR" sz="3200">
                <a:solidFill>
                  <a:srgbClr val="FF0000"/>
                </a:solidFill>
                <a:latin typeface="Century Gothic"/>
                <a:ea typeface="Century Gothic"/>
                <a:cs typeface="Century Gothic"/>
                <a:sym typeface="Century Gothic"/>
              </a:rPr>
              <a:t>cache</a:t>
            </a:r>
            <a:r>
              <a:rPr lang="fr-FR" sz="3200">
                <a:solidFill>
                  <a:schemeClr val="dk1"/>
                </a:solidFill>
                <a:latin typeface="Century Gothic"/>
                <a:ea typeface="Century Gothic"/>
                <a:cs typeface="Century Gothic"/>
                <a:sym typeface="Century Gothic"/>
              </a:rPr>
              <a:t> un lien</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n'applique pas le même style aux liens visités et non visités.</a:t>
            </a:r>
            <a:br>
              <a:rPr b="1" i="0" lang="fr-FR" sz="3240" u="none" cap="none" strike="noStrike">
                <a:solidFill>
                  <a:schemeClr val="dk1"/>
                </a:solidFill>
                <a:latin typeface="Century Gothic"/>
                <a:ea typeface="Century Gothic"/>
                <a:cs typeface="Century Gothic"/>
                <a:sym typeface="Century Gothic"/>
              </a:rPr>
            </a:br>
          </a:p>
        </p:txBody>
      </p:sp>
      <p:sp>
        <p:nvSpPr>
          <p:cNvPr id="1136" name="Shape 11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110</a:t>
            </a:r>
          </a:p>
        </p:txBody>
      </p:sp>
      <p:pic>
        <p:nvPicPr>
          <p:cNvPr id="1137" name="Shape 1137"/>
          <p:cNvPicPr preferRelativeResize="0"/>
          <p:nvPr/>
        </p:nvPicPr>
        <p:blipFill rotWithShape="1">
          <a:blip r:embed="rId3">
            <a:alphaModFix/>
          </a:blip>
          <a:srcRect b="0" l="0" r="0" t="0"/>
          <a:stretch/>
        </p:blipFill>
        <p:spPr>
          <a:xfrm>
            <a:off x="1763688" y="2204864"/>
            <a:ext cx="4613008" cy="4210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captchas sont accompagnés d'une solution alternative d'accès.</a:t>
            </a:r>
          </a:p>
        </p:txBody>
      </p:sp>
      <p:sp>
        <p:nvSpPr>
          <p:cNvPr id="229" name="Shape 2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a:t>
            </a:r>
          </a:p>
        </p:txBody>
      </p:sp>
      <p:pic>
        <p:nvPicPr>
          <p:cNvPr id="230" name="Shape 230"/>
          <p:cNvPicPr preferRelativeResize="0"/>
          <p:nvPr/>
        </p:nvPicPr>
        <p:blipFill rotWithShape="1">
          <a:blip r:embed="rId3">
            <a:alphaModFix/>
          </a:blip>
          <a:srcRect b="0" l="0" r="0" t="0"/>
          <a:stretch/>
        </p:blipFill>
        <p:spPr>
          <a:xfrm>
            <a:off x="0" y="1772816"/>
            <a:ext cx="9144000" cy="4572000"/>
          </a:xfrm>
          <a:prstGeom prst="rect">
            <a:avLst/>
          </a:prstGeom>
          <a:noFill/>
          <a:ln>
            <a:noFill/>
          </a:ln>
        </p:spPr>
      </p:pic>
      <p:sp>
        <p:nvSpPr>
          <p:cNvPr id="231" name="Shape 231"/>
          <p:cNvSpPr/>
          <p:nvPr/>
        </p:nvSpPr>
        <p:spPr>
          <a:xfrm>
            <a:off x="6444207" y="3212975"/>
            <a:ext cx="864095" cy="43204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n'impose pas d'interdiction ou de restriction à la mise en place des liens entrants</a:t>
            </a:r>
          </a:p>
        </p:txBody>
      </p:sp>
      <p:sp>
        <p:nvSpPr>
          <p:cNvPr id="1144" name="Shape 11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111</a:t>
            </a:r>
          </a:p>
        </p:txBody>
      </p:sp>
      <p:sp>
        <p:nvSpPr>
          <p:cNvPr id="1145" name="Shape 114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Attention au copié/collé de mentions légales</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Shape 11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survol ou l'activation des hyperliens ne modifie pas la mise en page.</a:t>
            </a:r>
            <a:br>
              <a:rPr b="1" i="0" lang="fr-FR" sz="3240" u="none" cap="none" strike="noStrike">
                <a:solidFill>
                  <a:schemeClr val="dk1"/>
                </a:solidFill>
                <a:latin typeface="Century Gothic"/>
                <a:ea typeface="Century Gothic"/>
                <a:cs typeface="Century Gothic"/>
                <a:sym typeface="Century Gothic"/>
              </a:rPr>
            </a:br>
          </a:p>
        </p:txBody>
      </p:sp>
      <p:sp>
        <p:nvSpPr>
          <p:cNvPr id="1152" name="Shape 11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112</a:t>
            </a:r>
          </a:p>
        </p:txBody>
      </p:sp>
      <p:sp>
        <p:nvSpPr>
          <p:cNvPr id="1153" name="Shape 1153"/>
          <p:cNvSpPr txBox="1"/>
          <p:nvPr/>
        </p:nvSpPr>
        <p:spPr>
          <a:xfrm>
            <a:off x="7093396" y="4431951"/>
            <a:ext cx="1943100" cy="1152525"/>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6000">
              <a:solidFill>
                <a:schemeClr val="dk1"/>
              </a:solidFill>
              <a:latin typeface="Century Gothic"/>
              <a:ea typeface="Century Gothic"/>
              <a:cs typeface="Century Gothic"/>
              <a:sym typeface="Century Gothic"/>
            </a:endParaRPr>
          </a:p>
        </p:txBody>
      </p:sp>
      <p:pic>
        <p:nvPicPr>
          <p:cNvPr descr="IMG_2517.GIF" id="1154" name="Shape 1154"/>
          <p:cNvPicPr preferRelativeResize="0"/>
          <p:nvPr/>
        </p:nvPicPr>
        <p:blipFill rotWithShape="1">
          <a:blip r:embed="rId3">
            <a:alphaModFix/>
          </a:blip>
          <a:srcRect b="0" l="0" r="0" t="0"/>
          <a:stretch/>
        </p:blipFill>
        <p:spPr>
          <a:xfrm>
            <a:off x="1043608" y="2564903"/>
            <a:ext cx="7480299" cy="27813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Shape 11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de même nature ont des couleurs, des formes et des comportements identiques sur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1160" name="Shape 11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113</a:t>
            </a:r>
          </a:p>
        </p:txBody>
      </p:sp>
      <p:pic>
        <p:nvPicPr>
          <p:cNvPr id="1161" name="Shape 1161"/>
          <p:cNvPicPr preferRelativeResize="0"/>
          <p:nvPr/>
        </p:nvPicPr>
        <p:blipFill rotWithShape="1">
          <a:blip r:embed="rId3">
            <a:alphaModFix/>
          </a:blip>
          <a:srcRect b="0" l="0" r="0" t="0"/>
          <a:stretch/>
        </p:blipFill>
        <p:spPr>
          <a:xfrm>
            <a:off x="1738164" y="2492896"/>
            <a:ext cx="4613008" cy="42102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Shape 116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Tous les hyperliens internes du site sont valides</a:t>
            </a:r>
            <a:br>
              <a:rPr b="1" i="0" lang="fr-FR" sz="3240" u="none" cap="none" strike="noStrike">
                <a:solidFill>
                  <a:schemeClr val="dk1"/>
                </a:solidFill>
                <a:latin typeface="Century Gothic"/>
                <a:ea typeface="Century Gothic"/>
                <a:cs typeface="Century Gothic"/>
                <a:sym typeface="Century Gothic"/>
              </a:rPr>
            </a:br>
          </a:p>
        </p:txBody>
      </p:sp>
      <p:sp>
        <p:nvSpPr>
          <p:cNvPr id="1168" name="Shape 116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114</a:t>
            </a:r>
          </a:p>
        </p:txBody>
      </p:sp>
      <p:sp>
        <p:nvSpPr>
          <p:cNvPr id="1169" name="Shape 1169"/>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800">
                <a:solidFill>
                  <a:schemeClr val="dk1"/>
                </a:solidFill>
                <a:latin typeface="Century Gothic"/>
                <a:ea typeface="Century Gothic"/>
                <a:cs typeface="Century Gothic"/>
                <a:sym typeface="Century Gothic"/>
              </a:rPr>
              <a:t>404</a:t>
            </a:r>
          </a:p>
        </p:txBody>
      </p:sp>
      <p:grpSp>
        <p:nvGrpSpPr>
          <p:cNvPr id="1170" name="Shape 1170"/>
          <p:cNvGrpSpPr/>
          <p:nvPr/>
        </p:nvGrpSpPr>
        <p:grpSpPr>
          <a:xfrm>
            <a:off x="3131840" y="2708919"/>
            <a:ext cx="2160000" cy="2160000"/>
            <a:chOff x="3131840" y="2708919"/>
            <a:chExt cx="2160000" cy="2160000"/>
          </a:xfrm>
        </p:grpSpPr>
        <p:sp>
          <p:nvSpPr>
            <p:cNvPr id="1171" name="Shape 1171"/>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172" name="Shape 1172"/>
            <p:cNvCxnSpPr>
              <a:endCxn id="1171"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Shape 117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libellé de chaque hyperlien décrit sa fonction ou la nature du contenu vers lequel il pointe</a:t>
            </a:r>
          </a:p>
        </p:txBody>
      </p:sp>
      <p:sp>
        <p:nvSpPr>
          <p:cNvPr id="1178" name="Shape 117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115</a:t>
            </a:r>
          </a:p>
        </p:txBody>
      </p:sp>
      <p:pic>
        <p:nvPicPr>
          <p:cNvPr id="1179" name="Shape 1179"/>
          <p:cNvPicPr preferRelativeResize="0"/>
          <p:nvPr/>
        </p:nvPicPr>
        <p:blipFill rotWithShape="1">
          <a:blip r:embed="rId3">
            <a:alphaModFix/>
          </a:blip>
          <a:srcRect b="0" l="0" r="0" t="0"/>
          <a:stretch/>
        </p:blipFill>
        <p:spPr>
          <a:xfrm>
            <a:off x="1505744" y="2708919"/>
            <a:ext cx="4479181" cy="255953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consécutifs sont séparés visuellement.</a:t>
            </a:r>
            <a:br>
              <a:rPr b="1" i="0" lang="fr-FR" sz="3240" u="none" cap="none" strike="noStrike">
                <a:solidFill>
                  <a:schemeClr val="dk1"/>
                </a:solidFill>
                <a:latin typeface="Century Gothic"/>
                <a:ea typeface="Century Gothic"/>
                <a:cs typeface="Century Gothic"/>
                <a:sym typeface="Century Gothic"/>
              </a:rPr>
            </a:br>
          </a:p>
        </p:txBody>
      </p:sp>
      <p:sp>
        <p:nvSpPr>
          <p:cNvPr id="1186" name="Shape 118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116</a:t>
            </a:r>
          </a:p>
        </p:txBody>
      </p:sp>
      <p:pic>
        <p:nvPicPr>
          <p:cNvPr descr="Capture d’écran 2015-10-04 à 21.53.36.png" id="1187" name="Shape 1187"/>
          <p:cNvPicPr preferRelativeResize="0"/>
          <p:nvPr/>
        </p:nvPicPr>
        <p:blipFill rotWithShape="1">
          <a:blip r:embed="rId3">
            <a:alphaModFix/>
          </a:blip>
          <a:srcRect b="0" l="0" r="0" t="0"/>
          <a:stretch/>
        </p:blipFill>
        <p:spPr>
          <a:xfrm>
            <a:off x="1403648" y="3933055"/>
            <a:ext cx="6553200" cy="49529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Shape 119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internes et externes sont différenciés.</a:t>
            </a:r>
            <a:br>
              <a:rPr b="1" i="0" lang="fr-FR" sz="3240" u="none" cap="none" strike="noStrike">
                <a:solidFill>
                  <a:schemeClr val="dk1"/>
                </a:solidFill>
                <a:latin typeface="Century Gothic"/>
                <a:ea typeface="Century Gothic"/>
                <a:cs typeface="Century Gothic"/>
                <a:sym typeface="Century Gothic"/>
              </a:rPr>
            </a:br>
          </a:p>
        </p:txBody>
      </p:sp>
      <p:sp>
        <p:nvSpPr>
          <p:cNvPr id="1194" name="Shape 11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117</a:t>
            </a:r>
          </a:p>
        </p:txBody>
      </p:sp>
      <p:pic>
        <p:nvPicPr>
          <p:cNvPr id="1195" name="Shape 1195"/>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Shape 120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Identification</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Shape 120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 l'auteur, de la société ou de l'organisation est indiquée.</a:t>
            </a:r>
            <a:br>
              <a:rPr b="1" i="0" lang="fr-FR" sz="3240" u="none" cap="none" strike="noStrike">
                <a:solidFill>
                  <a:schemeClr val="dk1"/>
                </a:solidFill>
                <a:latin typeface="Century Gothic"/>
                <a:ea typeface="Century Gothic"/>
                <a:cs typeface="Century Gothic"/>
                <a:sym typeface="Century Gothic"/>
              </a:rPr>
            </a:br>
          </a:p>
        </p:txBody>
      </p:sp>
      <p:sp>
        <p:nvSpPr>
          <p:cNvPr id="1207" name="Shape 120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118</a:t>
            </a:r>
          </a:p>
        </p:txBody>
      </p:sp>
      <p:pic>
        <p:nvPicPr>
          <p:cNvPr id="1208" name="Shape 1208"/>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Shape 121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 la personne ou du service responsable des contenus est indiquée.</a:t>
            </a:r>
            <a:br>
              <a:rPr b="1" i="0" lang="fr-FR" sz="3240" u="none" cap="none" strike="noStrike">
                <a:solidFill>
                  <a:schemeClr val="dk1"/>
                </a:solidFill>
                <a:latin typeface="Century Gothic"/>
                <a:ea typeface="Century Gothic"/>
                <a:cs typeface="Century Gothic"/>
                <a:sym typeface="Century Gothic"/>
              </a:rPr>
            </a:br>
          </a:p>
        </p:txBody>
      </p:sp>
      <p:sp>
        <p:nvSpPr>
          <p:cNvPr id="1215" name="Shape 121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119</a:t>
            </a:r>
          </a:p>
        </p:txBody>
      </p:sp>
      <p:pic>
        <p:nvPicPr>
          <p:cNvPr id="1216" name="Shape 1216"/>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Shape 23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37" name="Shape 23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Code</a:t>
            </a:r>
          </a:p>
        </p:txBody>
      </p:sp>
      <p:sp>
        <p:nvSpPr>
          <p:cNvPr id="238" name="Shape 23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Shape 12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d'accueil expose la nature des contenus et services proposés.</a:t>
            </a:r>
            <a:br>
              <a:rPr b="1" i="0" lang="fr-FR" sz="3240" u="none" cap="none" strike="noStrike">
                <a:solidFill>
                  <a:schemeClr val="dk1"/>
                </a:solidFill>
                <a:latin typeface="Century Gothic"/>
                <a:ea typeface="Century Gothic"/>
                <a:cs typeface="Century Gothic"/>
                <a:sym typeface="Century Gothic"/>
              </a:rPr>
            </a:br>
          </a:p>
        </p:txBody>
      </p:sp>
      <p:sp>
        <p:nvSpPr>
          <p:cNvPr id="1223" name="Shape 12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120</a:t>
            </a:r>
          </a:p>
        </p:txBody>
      </p:sp>
      <p:pic>
        <p:nvPicPr>
          <p:cNvPr descr="Capture d’écran 2015-10-04 à 01.05.43.png" id="1224" name="Shape 1224"/>
          <p:cNvPicPr preferRelativeResize="0"/>
          <p:nvPr/>
        </p:nvPicPr>
        <p:blipFill rotWithShape="1">
          <a:blip r:embed="rId3">
            <a:alphaModFix/>
          </a:blip>
          <a:srcRect b="0" l="0" r="0" t="0"/>
          <a:stretch/>
        </p:blipFill>
        <p:spPr>
          <a:xfrm>
            <a:off x="971600" y="2780927"/>
            <a:ext cx="6515100" cy="23494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Shape 12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nom du site et/ou le nom de l'auteur sont indiqués sur chaque page.</a:t>
            </a:r>
            <a:br>
              <a:rPr b="1" i="0" lang="fr-FR" sz="3240" u="none" cap="none" strike="noStrike">
                <a:solidFill>
                  <a:schemeClr val="dk1"/>
                </a:solidFill>
                <a:latin typeface="Century Gothic"/>
                <a:ea typeface="Century Gothic"/>
                <a:cs typeface="Century Gothic"/>
                <a:sym typeface="Century Gothic"/>
              </a:rPr>
            </a:br>
          </a:p>
        </p:txBody>
      </p:sp>
      <p:sp>
        <p:nvSpPr>
          <p:cNvPr id="1231" name="Shape 12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121</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Shape 12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est réservé ou destiné à un public spécifique, ce public est mentionné au moins sur la page d'accueil.</a:t>
            </a:r>
            <a:br>
              <a:rPr b="1" i="0" lang="fr-FR" sz="3240" u="none" cap="none" strike="noStrike">
                <a:solidFill>
                  <a:schemeClr val="dk1"/>
                </a:solidFill>
                <a:latin typeface="Century Gothic"/>
                <a:ea typeface="Century Gothic"/>
                <a:cs typeface="Century Gothic"/>
                <a:sym typeface="Century Gothic"/>
              </a:rPr>
            </a:br>
          </a:p>
        </p:txBody>
      </p:sp>
      <p:sp>
        <p:nvSpPr>
          <p:cNvPr id="1238" name="Shape 12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122</a:t>
            </a:r>
          </a:p>
        </p:txBody>
      </p:sp>
      <p:pic>
        <p:nvPicPr>
          <p:cNvPr descr="Capture d’écran 2015-10-03 à 23.41.14.png" id="1239" name="Shape 1239"/>
          <p:cNvPicPr preferRelativeResize="0"/>
          <p:nvPr/>
        </p:nvPicPr>
        <p:blipFill rotWithShape="1">
          <a:blip r:embed="rId3">
            <a:alphaModFix/>
          </a:blip>
          <a:srcRect b="0" l="0" r="0" t="0"/>
          <a:stretch/>
        </p:blipFill>
        <p:spPr>
          <a:xfrm>
            <a:off x="683568" y="3501007"/>
            <a:ext cx="7956376" cy="148689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complète et le numéro de téléphone des sociétés et organisations sont accessibles depuis toutes les pages du site.</a:t>
            </a:r>
            <a:br>
              <a:rPr b="1" i="0" lang="fr-FR" sz="3240" u="none" cap="none" strike="noStrike">
                <a:solidFill>
                  <a:schemeClr val="dk1"/>
                </a:solidFill>
                <a:latin typeface="Century Gothic"/>
                <a:ea typeface="Century Gothic"/>
                <a:cs typeface="Century Gothic"/>
                <a:sym typeface="Century Gothic"/>
              </a:rPr>
            </a:br>
          </a:p>
        </p:txBody>
      </p:sp>
      <p:sp>
        <p:nvSpPr>
          <p:cNvPr id="1246" name="Shape 12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123</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racine du site contient des instructions pour les robots d'indexation.</a:t>
            </a:r>
            <a:br>
              <a:rPr b="1" i="0" lang="fr-FR" sz="3240" u="none" cap="none" strike="noStrike">
                <a:solidFill>
                  <a:schemeClr val="dk1"/>
                </a:solidFill>
                <a:latin typeface="Century Gothic"/>
                <a:ea typeface="Century Gothic"/>
                <a:cs typeface="Century Gothic"/>
                <a:sym typeface="Century Gothic"/>
              </a:rPr>
            </a:br>
          </a:p>
        </p:txBody>
      </p:sp>
      <p:sp>
        <p:nvSpPr>
          <p:cNvPr id="1252" name="Shape 12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124</a:t>
            </a:r>
          </a:p>
        </p:txBody>
      </p:sp>
      <p:pic>
        <p:nvPicPr>
          <p:cNvPr descr="Capture d’écran 2015-10-03 à 23.42.19.png" id="1253" name="Shape 1253"/>
          <p:cNvPicPr preferRelativeResize="0"/>
          <p:nvPr/>
        </p:nvPicPr>
        <p:blipFill rotWithShape="1">
          <a:blip r:embed="rId3">
            <a:alphaModFix/>
          </a:blip>
          <a:srcRect b="0" l="0" r="0" t="0"/>
          <a:stretch/>
        </p:blipFill>
        <p:spPr>
          <a:xfrm>
            <a:off x="1179529" y="2979051"/>
            <a:ext cx="5156199" cy="176529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Shape 12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contient une métadonnée qui en décrit le contenu.</a:t>
            </a:r>
            <a:br>
              <a:rPr b="1" i="0" lang="fr-FR" sz="3240" u="none" cap="none" strike="noStrike">
                <a:solidFill>
                  <a:schemeClr val="dk1"/>
                </a:solidFill>
                <a:latin typeface="Century Gothic"/>
                <a:ea typeface="Century Gothic"/>
                <a:cs typeface="Century Gothic"/>
                <a:sym typeface="Century Gothic"/>
              </a:rPr>
            </a:br>
          </a:p>
        </p:txBody>
      </p:sp>
      <p:sp>
        <p:nvSpPr>
          <p:cNvPr id="1260" name="Shape 12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125</a:t>
            </a:r>
          </a:p>
        </p:txBody>
      </p:sp>
      <p:pic>
        <p:nvPicPr>
          <p:cNvPr descr="Capture d’écran 2015-10-03 à 23.43.47.png" id="1261" name="Shape 1261"/>
          <p:cNvPicPr preferRelativeResize="0"/>
          <p:nvPr/>
        </p:nvPicPr>
        <p:blipFill rotWithShape="1">
          <a:blip r:embed="rId3">
            <a:alphaModFix/>
          </a:blip>
          <a:srcRect b="0" l="0" r="0" t="0"/>
          <a:stretch/>
        </p:blipFill>
        <p:spPr>
          <a:xfrm>
            <a:off x="251519" y="3501007"/>
            <a:ext cx="8432800" cy="1854200"/>
          </a:xfrm>
          <a:prstGeom prst="rect">
            <a:avLst/>
          </a:prstGeom>
          <a:noFill/>
          <a:ln>
            <a:noFill/>
          </a:ln>
        </p:spPr>
      </p:pic>
      <p:sp>
        <p:nvSpPr>
          <p:cNvPr id="1262" name="Shape 1262"/>
          <p:cNvSpPr/>
          <p:nvPr/>
        </p:nvSpPr>
        <p:spPr>
          <a:xfrm>
            <a:off x="611560" y="4509119"/>
            <a:ext cx="7920880" cy="216023"/>
          </a:xfrm>
          <a:prstGeom prst="rect">
            <a:avLst/>
          </a:prstGeom>
          <a:noFill/>
          <a:ln cap="flat" cmpd="sng" w="57150">
            <a:solidFill>
              <a:schemeClr val="accent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Shape 126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des pages contient un appel valide à un icône de favori.</a:t>
            </a:r>
            <a:br>
              <a:rPr b="1" i="0" lang="fr-FR" sz="3240" u="none" cap="none" strike="noStrike">
                <a:solidFill>
                  <a:schemeClr val="dk1"/>
                </a:solidFill>
                <a:latin typeface="Century Gothic"/>
                <a:ea typeface="Century Gothic"/>
                <a:cs typeface="Century Gothic"/>
                <a:sym typeface="Century Gothic"/>
              </a:rPr>
            </a:br>
          </a:p>
        </p:txBody>
      </p:sp>
      <p:sp>
        <p:nvSpPr>
          <p:cNvPr id="1269" name="Shape 12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126</a:t>
            </a:r>
          </a:p>
        </p:txBody>
      </p:sp>
      <p:pic>
        <p:nvPicPr>
          <p:cNvPr descr="Capture d’écran 2015-10-03 à 20.03.14.png" id="1270" name="Shape 1270"/>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Shape 12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L'extension utilisée est cohérente avec l'identité, l'activité, la zone géographique couverte ou avec le nom de domaine.</a:t>
            </a:r>
            <a:br>
              <a:rPr b="1" i="0" lang="fr-FR" sz="3240" u="none" cap="none" strike="noStrike">
                <a:solidFill>
                  <a:schemeClr val="dk1"/>
                </a:solidFill>
                <a:latin typeface="Century Gothic"/>
                <a:ea typeface="Century Gothic"/>
                <a:cs typeface="Century Gothic"/>
                <a:sym typeface="Century Gothic"/>
              </a:rPr>
            </a:br>
          </a:p>
        </p:txBody>
      </p:sp>
      <p:sp>
        <p:nvSpPr>
          <p:cNvPr id="1277" name="Shape 12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127</a:t>
            </a:r>
          </a:p>
        </p:txBody>
      </p:sp>
      <p:pic>
        <p:nvPicPr>
          <p:cNvPr descr="Capture d’écran 2015-10-03 à 23.48.28.png" id="1278" name="Shape 1278"/>
          <p:cNvPicPr preferRelativeResize="0"/>
          <p:nvPr/>
        </p:nvPicPr>
        <p:blipFill rotWithShape="1">
          <a:blip r:embed="rId3">
            <a:alphaModFix/>
          </a:blip>
          <a:srcRect b="0" l="0" r="0" t="0"/>
          <a:stretch/>
        </p:blipFill>
        <p:spPr>
          <a:xfrm>
            <a:off x="1115616" y="2852935"/>
            <a:ext cx="6919044" cy="357989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Shape 128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fichier sitemap indiquant les contenus à explorer.</a:t>
            </a:r>
            <a:br>
              <a:rPr b="1" i="0" lang="fr-FR" sz="3240" u="none" cap="none" strike="noStrike">
                <a:solidFill>
                  <a:schemeClr val="dk1"/>
                </a:solidFill>
                <a:latin typeface="Century Gothic"/>
                <a:ea typeface="Century Gothic"/>
                <a:cs typeface="Century Gothic"/>
                <a:sym typeface="Century Gothic"/>
              </a:rPr>
            </a:br>
          </a:p>
        </p:txBody>
      </p:sp>
      <p:sp>
        <p:nvSpPr>
          <p:cNvPr id="1285" name="Shape 12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128</a:t>
            </a:r>
          </a:p>
        </p:txBody>
      </p:sp>
      <p:pic>
        <p:nvPicPr>
          <p:cNvPr descr="Capture d’écran 2015-10-03 à 23.53.35.png" id="1286" name="Shape 1286"/>
          <p:cNvPicPr preferRelativeResize="0"/>
          <p:nvPr/>
        </p:nvPicPr>
        <p:blipFill rotWithShape="1">
          <a:blip r:embed="rId3">
            <a:alphaModFix/>
          </a:blip>
          <a:srcRect b="0" l="2353" r="0" t="0"/>
          <a:stretch/>
        </p:blipFill>
        <p:spPr>
          <a:xfrm>
            <a:off x="1739641" y="1772816"/>
            <a:ext cx="4978409" cy="4337698"/>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Shape 129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déclare respecter un ou plusieurs standards ou référentiels, un lien est proposé vers chacun d'entre eux.</a:t>
            </a:r>
            <a:br>
              <a:rPr b="1" i="0" lang="fr-FR" sz="3240" u="none" cap="none" strike="noStrike">
                <a:solidFill>
                  <a:schemeClr val="dk1"/>
                </a:solidFill>
                <a:latin typeface="Century Gothic"/>
                <a:ea typeface="Century Gothic"/>
                <a:cs typeface="Century Gothic"/>
                <a:sym typeface="Century Gothic"/>
              </a:rPr>
            </a:br>
          </a:p>
        </p:txBody>
      </p:sp>
      <p:sp>
        <p:nvSpPr>
          <p:cNvPr id="1293" name="Shape 12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129</a:t>
            </a:r>
          </a:p>
        </p:txBody>
      </p:sp>
      <p:pic>
        <p:nvPicPr>
          <p:cNvPr descr="Capture d’écran 2015-10-03 à 23.52.20.png" id="1294" name="Shape 1294"/>
          <p:cNvPicPr preferRelativeResize="0"/>
          <p:nvPr/>
        </p:nvPicPr>
        <p:blipFill rotWithShape="1">
          <a:blip r:embed="rId3">
            <a:alphaModFix/>
          </a:blip>
          <a:srcRect b="0" l="0" r="0" t="0"/>
          <a:stretch/>
        </p:blipFill>
        <p:spPr>
          <a:xfrm>
            <a:off x="611560" y="3861048"/>
            <a:ext cx="7967702" cy="16935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débute par une déclaration de type de document (doctype ou DTD) dont la syntaxe est conforme à celles recommandées par le W3C.</a:t>
            </a:r>
          </a:p>
        </p:txBody>
      </p:sp>
      <p:sp>
        <p:nvSpPr>
          <p:cNvPr id="245" name="Shape 2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a:t>
            </a:r>
          </a:p>
        </p:txBody>
      </p:sp>
      <p:sp>
        <p:nvSpPr>
          <p:cNvPr id="246" name="Shape 246"/>
          <p:cNvSpPr/>
          <p:nvPr/>
        </p:nvSpPr>
        <p:spPr>
          <a:xfrm>
            <a:off x="755575" y="3645023"/>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&lt;!DOCTYPE html&gt;</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pic>
        <p:nvPicPr>
          <p:cNvPr descr="http://static01.nyt.com/images/2014/06/11/sports/soccer/11brazil2a/11brazil2a-master675.jpg" id="1299" name="Shape 1299"/>
          <p:cNvPicPr preferRelativeResize="0"/>
          <p:nvPr/>
        </p:nvPicPr>
        <p:blipFill rotWithShape="1">
          <a:blip r:embed="rId3">
            <a:alphaModFix/>
          </a:blip>
          <a:srcRect b="82" l="0" r="0" t="7021"/>
          <a:stretch/>
        </p:blipFill>
        <p:spPr>
          <a:xfrm>
            <a:off x="-1960" y="465137"/>
            <a:ext cx="9144000" cy="6392864"/>
          </a:xfrm>
          <a:prstGeom prst="rect">
            <a:avLst/>
          </a:prstGeom>
          <a:noFill/>
          <a:ln>
            <a:noFill/>
          </a:ln>
        </p:spPr>
      </p:pic>
      <p:sp>
        <p:nvSpPr>
          <p:cNvPr id="1300" name="Shape 130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Internationalisation</a:t>
            </a:r>
          </a:p>
        </p:txBody>
      </p:sp>
      <p:sp>
        <p:nvSpPr>
          <p:cNvPr id="1301" name="Shape 1301"/>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
        <p:nvSpPr>
          <p:cNvPr descr="Afficher l'image d'origine" id="1302" name="Shape 1302"/>
          <p:cNvSpPr/>
          <p:nvPr/>
        </p:nvSpPr>
        <p:spPr>
          <a:xfrm>
            <a:off x="155575" y="-1622425"/>
            <a:ext cx="4524374" cy="33909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03" name="Shape 1303"/>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04" name="Shape 1304"/>
          <p:cNvSpPr/>
          <p:nvPr/>
        </p:nvSpPr>
        <p:spPr>
          <a:xfrm>
            <a:off x="307975" y="79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5" name="Shape 1305"/>
          <p:cNvSpPr/>
          <p:nvPr/>
        </p:nvSpPr>
        <p:spPr>
          <a:xfrm>
            <a:off x="460375" y="160336"/>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6" name="Shape 1306"/>
          <p:cNvSpPr/>
          <p:nvPr/>
        </p:nvSpPr>
        <p:spPr>
          <a:xfrm>
            <a:off x="612775" y="3127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7" name="Shape 1307"/>
          <p:cNvSpPr/>
          <p:nvPr/>
        </p:nvSpPr>
        <p:spPr>
          <a:xfrm>
            <a:off x="765175" y="4651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Shape 131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L'indicatif international est disponible pour tous les numéros de téléphone</a:t>
            </a:r>
          </a:p>
        </p:txBody>
      </p:sp>
      <p:sp>
        <p:nvSpPr>
          <p:cNvPr id="1314" name="Shape 131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130</a:t>
            </a:r>
          </a:p>
        </p:txBody>
      </p:sp>
      <p:sp>
        <p:nvSpPr>
          <p:cNvPr id="1315" name="Shape 131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+33</a:t>
            </a:r>
          </a:p>
        </p:txBody>
      </p:sp>
      <p:sp>
        <p:nvSpPr>
          <p:cNvPr id="1316" name="Shape 1316"/>
          <p:cNvSpPr/>
          <p:nvPr/>
        </p:nvSpPr>
        <p:spPr>
          <a:xfrm>
            <a:off x="3851919"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Shape 13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pays est précisé dans toutes les adresses postales.</a:t>
            </a:r>
            <a:br>
              <a:rPr b="1" i="0" lang="fr-FR" sz="3240" u="none" cap="none" strike="noStrike">
                <a:solidFill>
                  <a:schemeClr val="dk1"/>
                </a:solidFill>
                <a:latin typeface="Century Gothic"/>
                <a:ea typeface="Century Gothic"/>
                <a:cs typeface="Century Gothic"/>
                <a:sym typeface="Century Gothic"/>
              </a:rPr>
            </a:br>
          </a:p>
        </p:txBody>
      </p:sp>
      <p:sp>
        <p:nvSpPr>
          <p:cNvPr id="1323" name="Shape 13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131</a:t>
            </a:r>
          </a:p>
        </p:txBody>
      </p:sp>
      <p:pic>
        <p:nvPicPr>
          <p:cNvPr descr="Capture d’écran 2015-10-03 à 23.57.44.png" id="1324" name="Shape 1324"/>
          <p:cNvPicPr preferRelativeResize="0"/>
          <p:nvPr/>
        </p:nvPicPr>
        <p:blipFill rotWithShape="1">
          <a:blip r:embed="rId3">
            <a:alphaModFix/>
          </a:blip>
          <a:srcRect b="0" l="0" r="0" t="0"/>
          <a:stretch/>
        </p:blipFill>
        <p:spPr>
          <a:xfrm>
            <a:off x="899591" y="2060848"/>
            <a:ext cx="7164288" cy="398732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Shape 13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indique la langue principale du contenu.</a:t>
            </a:r>
            <a:br>
              <a:rPr b="1" i="0" lang="fr-FR" sz="3240" u="none" cap="none" strike="noStrike">
                <a:solidFill>
                  <a:schemeClr val="dk1"/>
                </a:solidFill>
                <a:latin typeface="Century Gothic"/>
                <a:ea typeface="Century Gothic"/>
                <a:cs typeface="Century Gothic"/>
                <a:sym typeface="Century Gothic"/>
              </a:rPr>
            </a:br>
          </a:p>
        </p:txBody>
      </p:sp>
      <p:sp>
        <p:nvSpPr>
          <p:cNvPr id="1331" name="Shape 13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132</a:t>
            </a:r>
          </a:p>
        </p:txBody>
      </p:sp>
      <p:sp>
        <p:nvSpPr>
          <p:cNvPr id="1332" name="Shape 1332"/>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&lt;html lang=“fr“ xml:lang=“fr“&gt;</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Shape 13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principale de la page cible d'un hyperlien est identifiable lorsqu'elle diffère de celle de la page d'origine</a:t>
            </a:r>
          </a:p>
        </p:txBody>
      </p:sp>
      <p:sp>
        <p:nvSpPr>
          <p:cNvPr id="1338" name="Shape 13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133</a:t>
            </a:r>
          </a:p>
        </p:txBody>
      </p:sp>
      <p:sp>
        <p:nvSpPr>
          <p:cNvPr id="1339" name="Shape 1339"/>
          <p:cNvSpPr/>
          <p:nvPr/>
        </p:nvSpPr>
        <p:spPr>
          <a:xfrm>
            <a:off x="683568" y="3573016"/>
            <a:ext cx="7704855" cy="237626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Vous pouvez aller sur la page du </a:t>
            </a:r>
            <a:r>
              <a:rPr lang="fr-FR" sz="2000" u="sng">
                <a:solidFill>
                  <a:schemeClr val="dk1"/>
                </a:solidFill>
                <a:latin typeface="Century Gothic"/>
                <a:ea typeface="Century Gothic"/>
                <a:cs typeface="Century Gothic"/>
                <a:sym typeface="Century Gothic"/>
              </a:rPr>
              <a:t>support (en anglais)</a:t>
            </a:r>
          </a:p>
          <a:p>
            <a:pPr indent="0" lvl="0" marL="0" marR="0" rtl="0" algn="ctr">
              <a:spcBef>
                <a:spcPts val="0"/>
              </a:spcBef>
              <a:buNone/>
            </a:pPr>
            <a:r>
              <a:t/>
            </a:r>
            <a:endParaRPr sz="20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0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OU : Vous pouvez aller sur notre </a:t>
            </a:r>
            <a:r>
              <a:rPr i="1" lang="fr-FR" sz="2000" u="sng">
                <a:solidFill>
                  <a:schemeClr val="dk1"/>
                </a:solidFill>
                <a:latin typeface="Century Gothic"/>
                <a:ea typeface="Century Gothic"/>
                <a:cs typeface="Century Gothic"/>
                <a:sym typeface="Century Gothic"/>
              </a:rPr>
              <a:t>support page</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Shape 13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changement de langue est signalé.</a:t>
            </a:r>
            <a:br>
              <a:rPr b="1" i="0" lang="fr-FR" sz="3240" u="none" cap="none" strike="noStrike">
                <a:solidFill>
                  <a:schemeClr val="dk1"/>
                </a:solidFill>
                <a:latin typeface="Century Gothic"/>
                <a:ea typeface="Century Gothic"/>
                <a:cs typeface="Century Gothic"/>
                <a:sym typeface="Century Gothic"/>
              </a:rPr>
            </a:br>
          </a:p>
        </p:txBody>
      </p:sp>
      <p:sp>
        <p:nvSpPr>
          <p:cNvPr id="1346" name="Shape 13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134</a:t>
            </a:r>
          </a:p>
        </p:txBody>
      </p:sp>
      <p:sp>
        <p:nvSpPr>
          <p:cNvPr id="1347" name="Shape 1347"/>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&lt;title </a:t>
            </a:r>
            <a:r>
              <a:rPr lang="fr-FR" sz="2800">
                <a:solidFill>
                  <a:srgbClr val="FF0000"/>
                </a:solidFill>
                <a:latin typeface="Century Gothic"/>
                <a:ea typeface="Century Gothic"/>
                <a:cs typeface="Century Gothic"/>
                <a:sym typeface="Century Gothic"/>
              </a:rPr>
              <a:t>lang=“en“</a:t>
            </a:r>
            <a:r>
              <a:rPr lang="fr-FR" sz="2800">
                <a:solidFill>
                  <a:schemeClr val="dk1"/>
                </a:solidFill>
                <a:latin typeface="Century Gothic"/>
                <a:ea typeface="Century Gothic"/>
                <a:cs typeface="Century Gothic"/>
                <a:sym typeface="Century Gothic"/>
              </a:rPr>
              <a:t>&gt;Open Quality Standards&lt;/title&gt;</a:t>
            </a:r>
          </a:p>
        </p:txBody>
      </p:sp>
      <p:pic>
        <p:nvPicPr>
          <p:cNvPr descr="https://upload.wikimedia.org/wikipedia/commons/thumb/3/3a/Margaret_Thatcher_cropped2.png/220px-Margaret_Thatcher_cropped2.png" id="1348" name="Shape 1348"/>
          <p:cNvPicPr preferRelativeResize="0"/>
          <p:nvPr/>
        </p:nvPicPr>
        <p:blipFill rotWithShape="1">
          <a:blip r:embed="rId3">
            <a:alphaModFix/>
          </a:blip>
          <a:srcRect b="0" l="0" r="0" t="0"/>
          <a:stretch/>
        </p:blipFill>
        <p:spPr>
          <a:xfrm>
            <a:off x="719524" y="3613275"/>
            <a:ext cx="1210132" cy="15841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Shape 135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liens d'accès aux versions traduites pointent directement vers la traduction de la page courante</a:t>
            </a:r>
          </a:p>
        </p:txBody>
      </p:sp>
      <p:sp>
        <p:nvSpPr>
          <p:cNvPr id="1354" name="Shape 13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135</a:t>
            </a:r>
          </a:p>
        </p:txBody>
      </p:sp>
      <p:pic>
        <p:nvPicPr>
          <p:cNvPr id="1355" name="Shape 1355"/>
          <p:cNvPicPr preferRelativeResize="0"/>
          <p:nvPr/>
        </p:nvPicPr>
        <p:blipFill rotWithShape="1">
          <a:blip r:embed="rId3">
            <a:alphaModFix/>
          </a:blip>
          <a:srcRect b="0" l="0" r="0" t="0"/>
          <a:stretch/>
        </p:blipFill>
        <p:spPr>
          <a:xfrm>
            <a:off x="627781" y="2564903"/>
            <a:ext cx="7960443" cy="717179"/>
          </a:xfrm>
          <a:prstGeom prst="rect">
            <a:avLst/>
          </a:prstGeom>
          <a:noFill/>
          <a:ln>
            <a:noFill/>
          </a:ln>
        </p:spPr>
      </p:pic>
      <p:pic>
        <p:nvPicPr>
          <p:cNvPr id="1356" name="Shape 1356"/>
          <p:cNvPicPr preferRelativeResize="0"/>
          <p:nvPr/>
        </p:nvPicPr>
        <p:blipFill rotWithShape="1">
          <a:blip r:embed="rId4">
            <a:alphaModFix/>
          </a:blip>
          <a:srcRect b="0" l="0" r="0" t="0"/>
          <a:stretch/>
        </p:blipFill>
        <p:spPr>
          <a:xfrm>
            <a:off x="8247360" y="2564903"/>
            <a:ext cx="570159" cy="1533534"/>
          </a:xfrm>
          <a:prstGeom prst="rect">
            <a:avLst/>
          </a:prstGeom>
          <a:noFill/>
          <a:ln>
            <a:noFill/>
          </a:ln>
        </p:spPr>
      </p:pic>
      <p:sp>
        <p:nvSpPr>
          <p:cNvPr id="1357" name="Shape 1357"/>
          <p:cNvSpPr/>
          <p:nvPr/>
        </p:nvSpPr>
        <p:spPr>
          <a:xfrm>
            <a:off x="179511" y="4411791"/>
            <a:ext cx="7848871" cy="82809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400" u="sng">
                <a:solidFill>
                  <a:schemeClr val="hlink"/>
                </a:solidFill>
                <a:latin typeface="Century Gothic"/>
                <a:ea typeface="Century Gothic"/>
                <a:cs typeface="Century Gothic"/>
                <a:sym typeface="Century Gothic"/>
                <a:hlinkClick r:id="rId5"/>
              </a:rPr>
              <a:t>www.iledefrance.fr/contenu1</a:t>
            </a:r>
            <a:r>
              <a:rPr lang="fr-FR" sz="2400">
                <a:solidFill>
                  <a:schemeClr val="dk1"/>
                </a:solidFill>
                <a:latin typeface="Century Gothic"/>
                <a:ea typeface="Century Gothic"/>
                <a:cs typeface="Century Gothic"/>
                <a:sym typeface="Century Gothic"/>
              </a:rPr>
              <a:t> en français</a:t>
            </a:r>
          </a:p>
        </p:txBody>
      </p:sp>
      <p:sp>
        <p:nvSpPr>
          <p:cNvPr id="1358" name="Shape 1358"/>
          <p:cNvSpPr/>
          <p:nvPr/>
        </p:nvSpPr>
        <p:spPr>
          <a:xfrm>
            <a:off x="179511" y="5553235"/>
            <a:ext cx="7848871" cy="82809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400" u="sng">
                <a:solidFill>
                  <a:schemeClr val="hlink"/>
                </a:solidFill>
                <a:latin typeface="Century Gothic"/>
                <a:ea typeface="Century Gothic"/>
                <a:cs typeface="Century Gothic"/>
                <a:sym typeface="Century Gothic"/>
                <a:hlinkClick r:id="rId6"/>
              </a:rPr>
              <a:t>www.iledefrance.fr/content1</a:t>
            </a:r>
            <a:r>
              <a:rPr lang="fr-FR" sz="2400">
                <a:solidFill>
                  <a:schemeClr val="dk1"/>
                </a:solidFill>
                <a:latin typeface="Century Gothic"/>
                <a:ea typeface="Century Gothic"/>
                <a:cs typeface="Century Gothic"/>
                <a:sym typeface="Century Gothic"/>
              </a:rPr>
              <a:t>  en anglais</a:t>
            </a:r>
          </a:p>
        </p:txBody>
      </p:sp>
      <p:sp>
        <p:nvSpPr>
          <p:cNvPr id="1359" name="Shape 1359"/>
          <p:cNvSpPr/>
          <p:nvPr/>
        </p:nvSpPr>
        <p:spPr>
          <a:xfrm flipH="1">
            <a:off x="8140418" y="5013176"/>
            <a:ext cx="392020" cy="720080"/>
          </a:xfrm>
          <a:prstGeom prst="curvedRightArrow">
            <a:avLst>
              <a:gd fmla="val 25000" name="adj1"/>
              <a:gd fmla="val 50000" name="adj2"/>
              <a:gd fmla="val 25000" name="adj3"/>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p:txBody>
      </p:sp>
      <p:sp>
        <p:nvSpPr>
          <p:cNvPr id="1360" name="Shape 1360"/>
          <p:cNvSpPr/>
          <p:nvPr/>
        </p:nvSpPr>
        <p:spPr>
          <a:xfrm>
            <a:off x="7855271" y="2861319"/>
            <a:ext cx="362991" cy="720080"/>
          </a:xfrm>
          <a:prstGeom prst="curvedRightArrow">
            <a:avLst>
              <a:gd fmla="val 25000" name="adj1"/>
              <a:gd fmla="val 50000" name="adj2"/>
              <a:gd fmla="val 25000" name="adj3"/>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Shape 136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principale de la page cible d'un hyperlien est identifiable lorsqu'elle diffère de celle de la page d'origine</a:t>
            </a:r>
          </a:p>
        </p:txBody>
      </p:sp>
      <p:sp>
        <p:nvSpPr>
          <p:cNvPr id="1366" name="Shape 13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136</a:t>
            </a:r>
          </a:p>
        </p:txBody>
      </p:sp>
      <p:sp>
        <p:nvSpPr>
          <p:cNvPr id="1367" name="Shape 1367"/>
          <p:cNvSpPr/>
          <p:nvPr/>
        </p:nvSpPr>
        <p:spPr>
          <a:xfrm>
            <a:off x="683568" y="3573016"/>
            <a:ext cx="3744415"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English version</a:t>
            </a:r>
          </a:p>
        </p:txBody>
      </p:sp>
      <p:sp>
        <p:nvSpPr>
          <p:cNvPr id="1368" name="Shape 1368"/>
          <p:cNvSpPr/>
          <p:nvPr/>
        </p:nvSpPr>
        <p:spPr>
          <a:xfrm>
            <a:off x="4644007" y="3573016"/>
            <a:ext cx="3744415"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Version Anglaise</a:t>
            </a:r>
          </a:p>
        </p:txBody>
      </p:sp>
      <p:grpSp>
        <p:nvGrpSpPr>
          <p:cNvPr id="1369" name="Shape 1369"/>
          <p:cNvGrpSpPr/>
          <p:nvPr/>
        </p:nvGrpSpPr>
        <p:grpSpPr>
          <a:xfrm>
            <a:off x="5292080" y="3356991"/>
            <a:ext cx="2160000" cy="2160000"/>
            <a:chOff x="3131840" y="2708919"/>
            <a:chExt cx="2160000" cy="2160000"/>
          </a:xfrm>
        </p:grpSpPr>
        <p:sp>
          <p:nvSpPr>
            <p:cNvPr id="1370" name="Shape 137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371" name="Shape 1371"/>
            <p:cNvCxnSpPr>
              <a:endCxn id="137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pic>
        <p:nvPicPr>
          <p:cNvPr descr="Afficher l'image d'origine" id="1376" name="Shape 1376"/>
          <p:cNvPicPr preferRelativeResize="0"/>
          <p:nvPr/>
        </p:nvPicPr>
        <p:blipFill rotWithShape="1">
          <a:blip r:embed="rId3">
            <a:alphaModFix/>
          </a:blip>
          <a:srcRect b="6468" l="153" r="-153" t="4222"/>
          <a:stretch/>
        </p:blipFill>
        <p:spPr>
          <a:xfrm>
            <a:off x="28036" y="764704"/>
            <a:ext cx="9115962" cy="6093295"/>
          </a:xfrm>
          <a:prstGeom prst="rect">
            <a:avLst/>
          </a:prstGeom>
          <a:noFill/>
          <a:ln>
            <a:noFill/>
          </a:ln>
        </p:spPr>
      </p:pic>
      <p:sp>
        <p:nvSpPr>
          <p:cNvPr id="1377" name="Shape 137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Mobile</a:t>
            </a:r>
          </a:p>
        </p:txBody>
      </p:sp>
      <p:sp>
        <p:nvSpPr>
          <p:cNvPr id="1378" name="Shape 137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
        <p:nvSpPr>
          <p:cNvPr descr="Afficher l'image d'origine" id="1379" name="Shape 1379"/>
          <p:cNvSpPr/>
          <p:nvPr/>
        </p:nvSpPr>
        <p:spPr>
          <a:xfrm>
            <a:off x="155575" y="-1622425"/>
            <a:ext cx="4524374" cy="33909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80" name="Shape 1380"/>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81" name="Shape 1381"/>
          <p:cNvSpPr/>
          <p:nvPr/>
        </p:nvSpPr>
        <p:spPr>
          <a:xfrm>
            <a:off x="307975" y="79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2" name="Shape 1382"/>
          <p:cNvSpPr/>
          <p:nvPr/>
        </p:nvSpPr>
        <p:spPr>
          <a:xfrm>
            <a:off x="460375" y="160336"/>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3" name="Shape 1383"/>
          <p:cNvSpPr/>
          <p:nvPr/>
        </p:nvSpPr>
        <p:spPr>
          <a:xfrm>
            <a:off x="612775" y="3127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4" name="Shape 1384"/>
          <p:cNvSpPr/>
          <p:nvPr/>
        </p:nvSpPr>
        <p:spPr>
          <a:xfrm>
            <a:off x="765175" y="4651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pic>
        <p:nvPicPr>
          <p:cNvPr descr="Afficher l'image d'origine" id="1385" name="Shape 1385"/>
          <p:cNvPicPr preferRelativeResize="0"/>
          <p:nvPr/>
        </p:nvPicPr>
        <p:blipFill rotWithShape="1">
          <a:blip r:embed="rId3">
            <a:alphaModFix/>
          </a:blip>
          <a:srcRect b="-127" l="39891" r="43710" t="92894"/>
          <a:stretch/>
        </p:blipFill>
        <p:spPr>
          <a:xfrm>
            <a:off x="7649028" y="6386285"/>
            <a:ext cx="1494971" cy="49348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Shape 139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ne force pas la redirection de la version desktop vers la version mobile</a:t>
            </a:r>
          </a:p>
        </p:txBody>
      </p:sp>
      <p:sp>
        <p:nvSpPr>
          <p:cNvPr id="1391" name="Shape 139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137</a:t>
            </a:r>
          </a:p>
        </p:txBody>
      </p:sp>
      <p:sp>
        <p:nvSpPr>
          <p:cNvPr id="1392" name="Shape 1392"/>
          <p:cNvSpPr txBox="1"/>
          <p:nvPr/>
        </p:nvSpPr>
        <p:spPr>
          <a:xfrm>
            <a:off x="7101779" y="2854539"/>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138</a:t>
            </a:r>
          </a:p>
        </p:txBody>
      </p:sp>
      <p:sp>
        <p:nvSpPr>
          <p:cNvPr id="1393" name="Shape 1393"/>
          <p:cNvSpPr/>
          <p:nvPr/>
        </p:nvSpPr>
        <p:spPr>
          <a:xfrm>
            <a:off x="475927" y="2564903"/>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2880">
                <a:solidFill>
                  <a:schemeClr val="dk1"/>
                </a:solidFill>
                <a:latin typeface="Century Gothic"/>
                <a:ea typeface="Century Gothic"/>
                <a:cs typeface="Century Gothic"/>
                <a:sym typeface="Century Gothic"/>
              </a:rPr>
              <a:t>Il est possible de basculer depuis chaque page entre les versions mobile et desktop du site</a:t>
            </a:r>
          </a:p>
        </p:txBody>
      </p:sp>
      <p:sp>
        <p:nvSpPr>
          <p:cNvPr id="1394" name="Shape 1394"/>
          <p:cNvSpPr txBox="1"/>
          <p:nvPr/>
        </p:nvSpPr>
        <p:spPr>
          <a:xfrm>
            <a:off x="7101779" y="254676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395" name="Shape 1395"/>
          <p:cNvSpPr txBox="1"/>
          <p:nvPr/>
        </p:nvSpPr>
        <p:spPr>
          <a:xfrm>
            <a:off x="7093396" y="5126098"/>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139</a:t>
            </a:r>
          </a:p>
        </p:txBody>
      </p:sp>
      <p:sp>
        <p:nvSpPr>
          <p:cNvPr id="1396" name="Shape 1396"/>
          <p:cNvSpPr/>
          <p:nvPr/>
        </p:nvSpPr>
        <p:spPr>
          <a:xfrm>
            <a:off x="467543" y="4869160"/>
            <a:ext cx="6408712" cy="1368151"/>
          </a:xfrm>
          <a:prstGeom prst="rect">
            <a:avLst/>
          </a:prstGeom>
          <a:noFill/>
          <a:ln>
            <a:noFill/>
          </a:ln>
        </p:spPr>
        <p:txBody>
          <a:bodyPr anchorCtr="0" anchor="t" bIns="45700" lIns="91425" rIns="91425" tIns="45700">
            <a:noAutofit/>
          </a:bodyPr>
          <a:lstStyle/>
          <a:p>
            <a:pPr indent="0" lvl="0" marL="0" marR="0" rtl="0" algn="ctr">
              <a:lnSpc>
                <a:spcPct val="80000"/>
              </a:lnSpc>
              <a:spcBef>
                <a:spcPts val="0"/>
              </a:spcBef>
              <a:buSzPct val="25000"/>
              <a:buNone/>
            </a:pPr>
            <a:r>
              <a:rPr b="1" lang="fr-FR" sz="3240">
                <a:solidFill>
                  <a:schemeClr val="dk1"/>
                </a:solidFill>
                <a:latin typeface="Century Gothic"/>
                <a:ea typeface="Century Gothic"/>
                <a:cs typeface="Century Gothic"/>
                <a:sym typeface="Century Gothic"/>
              </a:rPr>
              <a:t>Le site ne bloque pas les fonctionnalités de zoom du navigateur</a:t>
            </a:r>
          </a:p>
        </p:txBody>
      </p:sp>
      <p:sp>
        <p:nvSpPr>
          <p:cNvPr id="1397" name="Shape 1397"/>
          <p:cNvSpPr txBox="1"/>
          <p:nvPr/>
        </p:nvSpPr>
        <p:spPr>
          <a:xfrm>
            <a:off x="7093396" y="481832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398" name="Shape 1398"/>
          <p:cNvSpPr txBox="1"/>
          <p:nvPr/>
        </p:nvSpPr>
        <p:spPr>
          <a:xfrm>
            <a:off x="7093396" y="6046687"/>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399" name="Shape 1399"/>
          <p:cNvSpPr txBox="1"/>
          <p:nvPr/>
        </p:nvSpPr>
        <p:spPr>
          <a:xfrm>
            <a:off x="7777471"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00" name="Shape 1400"/>
          <p:cNvSpPr txBox="1"/>
          <p:nvPr/>
        </p:nvSpPr>
        <p:spPr>
          <a:xfrm>
            <a:off x="8461547"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
        <p:nvSpPr>
          <p:cNvPr id="1401" name="Shape 1401"/>
          <p:cNvSpPr txBox="1"/>
          <p:nvPr/>
        </p:nvSpPr>
        <p:spPr>
          <a:xfrm>
            <a:off x="7093396" y="3776339"/>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02" name="Shape 1402"/>
          <p:cNvSpPr txBox="1"/>
          <p:nvPr/>
        </p:nvSpPr>
        <p:spPr>
          <a:xfrm>
            <a:off x="7777471"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03" name="Shape 1403"/>
          <p:cNvSpPr txBox="1"/>
          <p:nvPr/>
        </p:nvSpPr>
        <p:spPr>
          <a:xfrm>
            <a:off x="8461547"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identifiant HTML n'est utilisé qu'une seule fois par page</a:t>
            </a:r>
          </a:p>
        </p:txBody>
      </p:sp>
      <p:sp>
        <p:nvSpPr>
          <p:cNvPr id="252" name="Shape 2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a:t>
            </a:r>
          </a:p>
        </p:txBody>
      </p:sp>
      <p:sp>
        <p:nvSpPr>
          <p:cNvPr id="253" name="Shape 253"/>
          <p:cNvSpPr/>
          <p:nvPr/>
        </p:nvSpPr>
        <p:spPr>
          <a:xfrm>
            <a:off x="755575" y="2276872"/>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$(‘#avatar’).animate</a:t>
            </a:r>
          </a:p>
        </p:txBody>
      </p:sp>
      <p:sp>
        <p:nvSpPr>
          <p:cNvPr id="254" name="Shape 254"/>
          <p:cNvSpPr/>
          <p:nvPr/>
        </p:nvSpPr>
        <p:spPr>
          <a:xfrm>
            <a:off x="755575" y="5373216"/>
            <a:ext cx="3312367" cy="107837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&lt;div id=“avatar”&gt;</a:t>
            </a:r>
          </a:p>
        </p:txBody>
      </p:sp>
      <p:sp>
        <p:nvSpPr>
          <p:cNvPr id="255" name="Shape 255"/>
          <p:cNvSpPr/>
          <p:nvPr/>
        </p:nvSpPr>
        <p:spPr>
          <a:xfrm>
            <a:off x="4554173" y="5373214"/>
            <a:ext cx="3312367" cy="107837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&lt;div id=“avatar”&gt;</a:t>
            </a:r>
          </a:p>
        </p:txBody>
      </p:sp>
      <p:sp>
        <p:nvSpPr>
          <p:cNvPr id="256" name="Shape 256"/>
          <p:cNvSpPr/>
          <p:nvPr/>
        </p:nvSpPr>
        <p:spPr>
          <a:xfrm>
            <a:off x="1853523" y="4365103"/>
            <a:ext cx="2430445" cy="648071"/>
          </a:xfrm>
          <a:prstGeom prst="wedgeRoundRectCallout">
            <a:avLst>
              <a:gd fmla="val -33374" name="adj1"/>
              <a:gd fmla="val 89375" name="adj2"/>
              <a:gd fmla="val 16667" name="adj3"/>
            </a:avLst>
          </a:prstGeom>
          <a:solidFill>
            <a:srgbClr val="F2F2F2"/>
          </a:solidFill>
          <a:ln cap="flat" cmpd="sng" w="25400">
            <a:solidFill>
              <a:srgbClr val="BFBFB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Bah non, c’est moi #avatar !!!</a:t>
            </a:r>
          </a:p>
        </p:txBody>
      </p:sp>
      <p:sp>
        <p:nvSpPr>
          <p:cNvPr id="257" name="Shape 257"/>
          <p:cNvSpPr/>
          <p:nvPr/>
        </p:nvSpPr>
        <p:spPr>
          <a:xfrm>
            <a:off x="4269835" y="4092894"/>
            <a:ext cx="2430445" cy="648071"/>
          </a:xfrm>
          <a:prstGeom prst="wedgeRoundRectCallout">
            <a:avLst>
              <a:gd fmla="val 47246" name="adj1"/>
              <a:gd fmla="val 129688" name="adj2"/>
              <a:gd fmla="val 16667" name="adj3"/>
            </a:avLst>
          </a:prstGeom>
          <a:solidFill>
            <a:srgbClr val="F2F2F2"/>
          </a:solidFill>
          <a:ln cap="flat" cmpd="sng" w="25400">
            <a:solidFill>
              <a:srgbClr val="BFBFB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Youpi, je m’anime</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Shape 140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alertes javascript et fenêtres modales invitant à l'installation d'une application mobile ne se produisent qu'une seule fois par session</a:t>
            </a:r>
          </a:p>
        </p:txBody>
      </p:sp>
      <p:sp>
        <p:nvSpPr>
          <p:cNvPr id="1409" name="Shape 140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140</a:t>
            </a:r>
          </a:p>
        </p:txBody>
      </p:sp>
      <p:sp>
        <p:nvSpPr>
          <p:cNvPr id="1410" name="Shape 1410"/>
          <p:cNvSpPr txBox="1"/>
          <p:nvPr/>
        </p:nvSpPr>
        <p:spPr>
          <a:xfrm>
            <a:off x="7101779" y="4078675"/>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141</a:t>
            </a:r>
          </a:p>
        </p:txBody>
      </p:sp>
      <p:sp>
        <p:nvSpPr>
          <p:cNvPr id="1411" name="Shape 1411"/>
          <p:cNvSpPr/>
          <p:nvPr/>
        </p:nvSpPr>
        <p:spPr>
          <a:xfrm>
            <a:off x="475927" y="3789039"/>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2880">
                <a:solidFill>
                  <a:schemeClr val="dk1"/>
                </a:solidFill>
                <a:latin typeface="Century Gothic"/>
                <a:ea typeface="Century Gothic"/>
                <a:cs typeface="Century Gothic"/>
                <a:sym typeface="Century Gothic"/>
              </a:rPr>
              <a:t>La promotion de l'application mobile ne recourt ni aux alertes javascript ni aux fenêtres modales</a:t>
            </a:r>
          </a:p>
        </p:txBody>
      </p:sp>
      <p:sp>
        <p:nvSpPr>
          <p:cNvPr id="1412" name="Shape 1412"/>
          <p:cNvSpPr txBox="1"/>
          <p:nvPr/>
        </p:nvSpPr>
        <p:spPr>
          <a:xfrm>
            <a:off x="7101779" y="3770898"/>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13" name="Shape 1413"/>
          <p:cNvSpPr txBox="1"/>
          <p:nvPr/>
        </p:nvSpPr>
        <p:spPr>
          <a:xfrm>
            <a:off x="7093396" y="5000476"/>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14" name="Shape 1414"/>
          <p:cNvSpPr txBox="1"/>
          <p:nvPr/>
        </p:nvSpPr>
        <p:spPr>
          <a:xfrm>
            <a:off x="7777471" y="500047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15" name="Shape 1415"/>
          <p:cNvSpPr txBox="1"/>
          <p:nvPr/>
        </p:nvSpPr>
        <p:spPr>
          <a:xfrm>
            <a:off x="8461547" y="500047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ou plusieurs mécanismes dédiés à l'adaptation aux terminaux mobiles</a:t>
            </a:r>
          </a:p>
        </p:txBody>
      </p:sp>
      <p:sp>
        <p:nvSpPr>
          <p:cNvPr id="1421" name="Shape 142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142</a:t>
            </a:r>
          </a:p>
        </p:txBody>
      </p:sp>
      <p:sp>
        <p:nvSpPr>
          <p:cNvPr id="1422" name="Shape 1422"/>
          <p:cNvSpPr txBox="1"/>
          <p:nvPr/>
        </p:nvSpPr>
        <p:spPr>
          <a:xfrm>
            <a:off x="7101779" y="2926547"/>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143</a:t>
            </a:r>
          </a:p>
        </p:txBody>
      </p:sp>
      <p:sp>
        <p:nvSpPr>
          <p:cNvPr id="1423" name="Shape 1423"/>
          <p:cNvSpPr/>
          <p:nvPr/>
        </p:nvSpPr>
        <p:spPr>
          <a:xfrm>
            <a:off x="475927" y="2636911"/>
            <a:ext cx="6408712" cy="1656183"/>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b="1" lang="fr-FR" sz="2640">
                <a:solidFill>
                  <a:schemeClr val="dk1"/>
                </a:solidFill>
                <a:latin typeface="Century Gothic"/>
                <a:ea typeface="Century Gothic"/>
                <a:cs typeface="Century Gothic"/>
                <a:sym typeface="Century Gothic"/>
              </a:rPr>
              <a:t>Les champs de saisie de type mail, URL, téléphone, nombre, recherche, mots de passe, heure et date sont dotés du type approprié</a:t>
            </a:r>
          </a:p>
        </p:txBody>
      </p:sp>
      <p:sp>
        <p:nvSpPr>
          <p:cNvPr id="1424" name="Shape 1424"/>
          <p:cNvSpPr txBox="1"/>
          <p:nvPr/>
        </p:nvSpPr>
        <p:spPr>
          <a:xfrm>
            <a:off x="7101779" y="2618769"/>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25" name="Shape 1425"/>
          <p:cNvSpPr txBox="1"/>
          <p:nvPr/>
        </p:nvSpPr>
        <p:spPr>
          <a:xfrm>
            <a:off x="7093396" y="384834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426" name="Shape 1426"/>
          <p:cNvSpPr txBox="1"/>
          <p:nvPr/>
        </p:nvSpPr>
        <p:spPr>
          <a:xfrm>
            <a:off x="7777471" y="3848348"/>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1427" name="Shape 1427"/>
          <p:cNvSpPr txBox="1"/>
          <p:nvPr/>
        </p:nvSpPr>
        <p:spPr>
          <a:xfrm>
            <a:off x="8461547" y="384834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
        <p:nvSpPr>
          <p:cNvPr id="1428" name="Shape 1428"/>
          <p:cNvSpPr txBox="1"/>
          <p:nvPr/>
        </p:nvSpPr>
        <p:spPr>
          <a:xfrm>
            <a:off x="7093396" y="5158794"/>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144</a:t>
            </a:r>
          </a:p>
        </p:txBody>
      </p:sp>
      <p:sp>
        <p:nvSpPr>
          <p:cNvPr id="1429" name="Shape 1429"/>
          <p:cNvSpPr/>
          <p:nvPr/>
        </p:nvSpPr>
        <p:spPr>
          <a:xfrm>
            <a:off x="467543" y="4869160"/>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numéros de téléphone sont activables via le protocole approprié</a:t>
            </a:r>
          </a:p>
        </p:txBody>
      </p:sp>
      <p:sp>
        <p:nvSpPr>
          <p:cNvPr id="1430" name="Shape 1430"/>
          <p:cNvSpPr txBox="1"/>
          <p:nvPr/>
        </p:nvSpPr>
        <p:spPr>
          <a:xfrm>
            <a:off x="7093396" y="4851017"/>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31" name="Shape 1431"/>
          <p:cNvSpPr txBox="1"/>
          <p:nvPr/>
        </p:nvSpPr>
        <p:spPr>
          <a:xfrm>
            <a:off x="7085011" y="608059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432" name="Shape 1432"/>
          <p:cNvSpPr txBox="1"/>
          <p:nvPr/>
        </p:nvSpPr>
        <p:spPr>
          <a:xfrm>
            <a:off x="7769088" y="6080596"/>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1433" name="Shape 1433"/>
          <p:cNvSpPr txBox="1"/>
          <p:nvPr/>
        </p:nvSpPr>
        <p:spPr>
          <a:xfrm>
            <a:off x="8453164" y="608059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pic>
        <p:nvPicPr>
          <p:cNvPr id="1438" name="Shape 1438"/>
          <p:cNvPicPr preferRelativeResize="0"/>
          <p:nvPr/>
        </p:nvPicPr>
        <p:blipFill rotWithShape="1">
          <a:blip r:embed="rId3">
            <a:alphaModFix/>
          </a:blip>
          <a:srcRect b="0" l="0" r="0" t="0"/>
          <a:stretch/>
        </p:blipFill>
        <p:spPr>
          <a:xfrm>
            <a:off x="0" y="0"/>
            <a:ext cx="9144000" cy="7029400"/>
          </a:xfrm>
          <a:prstGeom prst="rect">
            <a:avLst/>
          </a:prstGeom>
          <a:noFill/>
          <a:ln>
            <a:noFill/>
          </a:ln>
        </p:spPr>
      </p:pic>
      <p:sp>
        <p:nvSpPr>
          <p:cNvPr id="1439" name="Shape 1439"/>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Navigation</a:t>
            </a:r>
          </a:p>
        </p:txBody>
      </p:sp>
      <p:sp>
        <p:nvSpPr>
          <p:cNvPr id="1440" name="Shape 1440"/>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Shape 144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iframe est doté d'une description</a:t>
            </a:r>
          </a:p>
        </p:txBody>
      </p:sp>
      <p:sp>
        <p:nvSpPr>
          <p:cNvPr id="1446" name="Shape 14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145</a:t>
            </a:r>
          </a:p>
        </p:txBody>
      </p:sp>
      <p:sp>
        <p:nvSpPr>
          <p:cNvPr id="1447" name="Shape 1447"/>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&lt;iframe </a:t>
            </a:r>
            <a:r>
              <a:rPr lang="fr-FR" sz="2800">
                <a:solidFill>
                  <a:srgbClr val="FF0000"/>
                </a:solidFill>
                <a:latin typeface="Century Gothic"/>
                <a:ea typeface="Century Gothic"/>
                <a:cs typeface="Century Gothic"/>
                <a:sym typeface="Century Gothic"/>
              </a:rPr>
              <a:t>title=“titre ou description du cadre“ src=“foo.html“</a:t>
            </a:r>
            <a:r>
              <a:rPr lang="fr-FR" sz="2800">
                <a:solidFill>
                  <a:schemeClr val="dk1"/>
                </a:solidFill>
                <a:latin typeface="Century Gothic"/>
                <a:ea typeface="Century Gothic"/>
                <a:cs typeface="Century Gothic"/>
                <a:sym typeface="Century Gothic"/>
              </a:rPr>
              <a:t>&gt;</a:t>
            </a:r>
            <a:r>
              <a:rPr lang="fr-FR" sz="2800">
                <a:solidFill>
                  <a:srgbClr val="7F7F7F"/>
                </a:solidFill>
                <a:latin typeface="Century Gothic"/>
                <a:ea typeface="Century Gothic"/>
                <a:cs typeface="Century Gothic"/>
                <a:sym typeface="Century Gothic"/>
              </a:rPr>
              <a:t>Open Quality Standards</a:t>
            </a:r>
            <a:r>
              <a:rPr lang="fr-FR" sz="2800">
                <a:solidFill>
                  <a:schemeClr val="dk1"/>
                </a:solidFill>
                <a:latin typeface="Century Gothic"/>
                <a:ea typeface="Century Gothic"/>
                <a:cs typeface="Century Gothic"/>
                <a:sym typeface="Century Gothic"/>
              </a:rPr>
              <a:t>&lt;/iframe&gt;</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Shape 145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n'emploie pas la technique des jeux de cadres</a:t>
            </a:r>
            <a:br>
              <a:rPr b="1" i="0" lang="fr-FR" sz="3240" u="none" cap="none" strike="noStrike">
                <a:solidFill>
                  <a:schemeClr val="dk1"/>
                </a:solidFill>
                <a:latin typeface="Century Gothic"/>
                <a:ea typeface="Century Gothic"/>
                <a:cs typeface="Century Gothic"/>
                <a:sym typeface="Century Gothic"/>
              </a:rPr>
            </a:br>
          </a:p>
        </p:txBody>
      </p:sp>
      <p:sp>
        <p:nvSpPr>
          <p:cNvPr id="1454" name="Shape 14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146</a:t>
            </a:r>
          </a:p>
        </p:txBody>
      </p:sp>
      <p:sp>
        <p:nvSpPr>
          <p:cNvPr id="1455" name="Shape 1455"/>
          <p:cNvSpPr/>
          <p:nvPr/>
        </p:nvSpPr>
        <p:spPr>
          <a:xfrm>
            <a:off x="611560" y="3212975"/>
            <a:ext cx="7344815"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frameset               		frame 	                              noframes</a:t>
            </a:r>
          </a:p>
        </p:txBody>
      </p:sp>
      <p:grpSp>
        <p:nvGrpSpPr>
          <p:cNvPr id="1456" name="Shape 1456"/>
          <p:cNvGrpSpPr/>
          <p:nvPr/>
        </p:nvGrpSpPr>
        <p:grpSpPr>
          <a:xfrm>
            <a:off x="3131840" y="2708919"/>
            <a:ext cx="2160000" cy="2160000"/>
            <a:chOff x="3131840" y="2708919"/>
            <a:chExt cx="2160000" cy="2160000"/>
          </a:xfrm>
        </p:grpSpPr>
        <p:sp>
          <p:nvSpPr>
            <p:cNvPr id="1457" name="Shape 1457"/>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458" name="Shape 1458"/>
            <p:cNvCxnSpPr>
              <a:endCxn id="1457"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Shape 146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Il est possible de revenir à la page d'accueil depuis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1465" name="Shape 146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147	</a:t>
            </a:r>
          </a:p>
        </p:txBody>
      </p:sp>
      <p:sp>
        <p:nvSpPr>
          <p:cNvPr id="1466" name="Shape 1466"/>
          <p:cNvSpPr/>
          <p:nvPr/>
        </p:nvSpPr>
        <p:spPr>
          <a:xfrm>
            <a:off x="1187624" y="2420888"/>
            <a:ext cx="5904656" cy="3960440"/>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7" name="Shape 1467"/>
          <p:cNvSpPr/>
          <p:nvPr/>
        </p:nvSpPr>
        <p:spPr>
          <a:xfrm>
            <a:off x="1547663" y="3429000"/>
            <a:ext cx="5256583" cy="2799927"/>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8" name="Shape 1468"/>
          <p:cNvSpPr/>
          <p:nvPr/>
        </p:nvSpPr>
        <p:spPr>
          <a:xfrm>
            <a:off x="2915816" y="2780927"/>
            <a:ext cx="3888432" cy="495672"/>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9" name="Shape 1469"/>
          <p:cNvSpPr/>
          <p:nvPr/>
        </p:nvSpPr>
        <p:spPr>
          <a:xfrm>
            <a:off x="1547663" y="2780927"/>
            <a:ext cx="1152128" cy="495672"/>
          </a:xfrm>
          <a:prstGeom prst="rect">
            <a:avLst/>
          </a:prstGeom>
          <a:solidFill>
            <a:schemeClr val="accent3"/>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Shape 147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des ouvertures de nouvelles fenêtres.</a:t>
            </a:r>
            <a:br>
              <a:rPr b="1" i="0" lang="fr-FR" sz="3240" u="none" cap="none" strike="noStrike">
                <a:solidFill>
                  <a:schemeClr val="dk1"/>
                </a:solidFill>
                <a:latin typeface="Century Gothic"/>
                <a:ea typeface="Century Gothic"/>
                <a:cs typeface="Century Gothic"/>
                <a:sym typeface="Century Gothic"/>
              </a:rPr>
            </a:br>
          </a:p>
        </p:txBody>
      </p:sp>
      <p:sp>
        <p:nvSpPr>
          <p:cNvPr id="1476" name="Shape 147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148</a:t>
            </a:r>
          </a:p>
        </p:txBody>
      </p:sp>
      <p:pic>
        <p:nvPicPr>
          <p:cNvPr id="1477" name="Shape 1477"/>
          <p:cNvPicPr preferRelativeResize="0"/>
          <p:nvPr/>
        </p:nvPicPr>
        <p:blipFill rotWithShape="1">
          <a:blip r:embed="rId3">
            <a:alphaModFix/>
          </a:blip>
          <a:srcRect b="0" l="0" r="0" t="0"/>
          <a:stretch/>
        </p:blipFill>
        <p:spPr>
          <a:xfrm>
            <a:off x="971600" y="2996951"/>
            <a:ext cx="6803913" cy="2935262"/>
          </a:xfrm>
          <a:prstGeom prst="rect">
            <a:avLst/>
          </a:prstGeom>
          <a:noFill/>
          <a:ln>
            <a:noFill/>
          </a:ln>
        </p:spPr>
      </p:pic>
      <p:sp>
        <p:nvSpPr>
          <p:cNvPr id="1478" name="Shape 1478"/>
          <p:cNvSpPr/>
          <p:nvPr/>
        </p:nvSpPr>
        <p:spPr>
          <a:xfrm>
            <a:off x="3275856" y="5733255"/>
            <a:ext cx="2088232" cy="19895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Shape 148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sur le site ne provoque pas l'ouverture de fenêtres surgissantes (popups).</a:t>
            </a:r>
            <a:br>
              <a:rPr b="1" i="0" lang="fr-FR" sz="3240" u="none" cap="none" strike="noStrike">
                <a:solidFill>
                  <a:schemeClr val="dk1"/>
                </a:solidFill>
                <a:latin typeface="Century Gothic"/>
                <a:ea typeface="Century Gothic"/>
                <a:cs typeface="Century Gothic"/>
                <a:sym typeface="Century Gothic"/>
              </a:rPr>
            </a:br>
          </a:p>
        </p:txBody>
      </p:sp>
      <p:sp>
        <p:nvSpPr>
          <p:cNvPr id="1485" name="Shape 14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149</a:t>
            </a:r>
          </a:p>
        </p:txBody>
      </p:sp>
      <p:pic>
        <p:nvPicPr>
          <p:cNvPr id="1486" name="Shape 1486"/>
          <p:cNvPicPr preferRelativeResize="0"/>
          <p:nvPr/>
        </p:nvPicPr>
        <p:blipFill rotWithShape="1">
          <a:blip r:embed="rId3">
            <a:alphaModFix/>
          </a:blip>
          <a:srcRect b="0" l="0" r="0" t="0"/>
          <a:stretch/>
        </p:blipFill>
        <p:spPr>
          <a:xfrm>
            <a:off x="1115616" y="2204864"/>
            <a:ext cx="6304756" cy="404304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Shape 149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mécanismes de fermeture de fenêtres sont visuellement rattachées à leur contenu</a:t>
            </a:r>
          </a:p>
        </p:txBody>
      </p:sp>
      <p:sp>
        <p:nvSpPr>
          <p:cNvPr id="1492" name="Shape 149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150</a:t>
            </a:r>
          </a:p>
        </p:txBody>
      </p:sp>
      <p:sp>
        <p:nvSpPr>
          <p:cNvPr id="1493" name="Shape 1493"/>
          <p:cNvSpPr txBox="1"/>
          <p:nvPr/>
        </p:nvSpPr>
        <p:spPr>
          <a:xfrm>
            <a:off x="7101779" y="487076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151</a:t>
            </a:r>
          </a:p>
        </p:txBody>
      </p:sp>
      <p:sp>
        <p:nvSpPr>
          <p:cNvPr id="1494" name="Shape 1494"/>
          <p:cNvSpPr/>
          <p:nvPr/>
        </p:nvSpPr>
        <p:spPr>
          <a:xfrm>
            <a:off x="475927" y="4562985"/>
            <a:ext cx="6408712" cy="229501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mécanismes de fermetures de fenêtres sont immédiatement disponibles</a:t>
            </a:r>
          </a:p>
        </p:txBody>
      </p:sp>
      <p:sp>
        <p:nvSpPr>
          <p:cNvPr id="1495" name="Shape 1495"/>
          <p:cNvSpPr txBox="1"/>
          <p:nvPr/>
        </p:nvSpPr>
        <p:spPr>
          <a:xfrm>
            <a:off x="7101779" y="456298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96" name="Shape 1496"/>
          <p:cNvSpPr txBox="1"/>
          <p:nvPr/>
        </p:nvSpPr>
        <p:spPr>
          <a:xfrm>
            <a:off x="7093396" y="5792564"/>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97" name="Shape 1497"/>
          <p:cNvSpPr txBox="1"/>
          <p:nvPr/>
        </p:nvSpPr>
        <p:spPr>
          <a:xfrm>
            <a:off x="7777471" y="5792564"/>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98" name="Shape 1498"/>
          <p:cNvSpPr txBox="1"/>
          <p:nvPr/>
        </p:nvSpPr>
        <p:spPr>
          <a:xfrm>
            <a:off x="8461547" y="5792564"/>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pic>
        <p:nvPicPr>
          <p:cNvPr id="1499" name="Shape 1499"/>
          <p:cNvPicPr preferRelativeResize="0"/>
          <p:nvPr/>
        </p:nvPicPr>
        <p:blipFill rotWithShape="1">
          <a:blip r:embed="rId3">
            <a:alphaModFix/>
          </a:blip>
          <a:srcRect b="7489" l="0" r="0" t="0"/>
          <a:stretch/>
        </p:blipFill>
        <p:spPr>
          <a:xfrm>
            <a:off x="1636712" y="2420888"/>
            <a:ext cx="5868986" cy="149796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Shape 150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nouvelles fenêtres dimensionnées et les fenêtres modales sont dotées d'un bouton de fermeture explicite</a:t>
            </a:r>
          </a:p>
        </p:txBody>
      </p:sp>
      <p:sp>
        <p:nvSpPr>
          <p:cNvPr id="1505" name="Shape 150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152</a:t>
            </a:r>
          </a:p>
        </p:txBody>
      </p:sp>
      <p:sp>
        <p:nvSpPr>
          <p:cNvPr id="1506" name="Shape 1506"/>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153</a:t>
            </a:r>
          </a:p>
        </p:txBody>
      </p:sp>
      <p:sp>
        <p:nvSpPr>
          <p:cNvPr id="1507" name="Shape 1507"/>
          <p:cNvSpPr/>
          <p:nvPr/>
        </p:nvSpPr>
        <p:spPr>
          <a:xfrm>
            <a:off x="475927" y="3789039"/>
            <a:ext cx="6408712" cy="20882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mécanismes de fermetures de fenêtres sont affichés aux mêmes emplacements sur toutes les pages</a:t>
            </a:r>
          </a:p>
        </p:txBody>
      </p:sp>
      <p:sp>
        <p:nvSpPr>
          <p:cNvPr id="1508" name="Shape 1508"/>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509" name="Shape 1509"/>
          <p:cNvSpPr txBox="1"/>
          <p:nvPr/>
        </p:nvSpPr>
        <p:spPr>
          <a:xfrm>
            <a:off x="7093396"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510" name="Shape 1510"/>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511" name="Shape 1511"/>
          <p:cNvSpPr txBox="1"/>
          <p:nvPr/>
        </p:nvSpPr>
        <p:spPr>
          <a:xfrm>
            <a:off x="8461547"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de chaque page est organisé selon une structure de titres et sous-titres hiérarchisée.</a:t>
            </a:r>
          </a:p>
        </p:txBody>
      </p:sp>
      <p:sp>
        <p:nvSpPr>
          <p:cNvPr id="264" name="Shape 2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a:t>
            </a:r>
          </a:p>
        </p:txBody>
      </p:sp>
      <p:pic>
        <p:nvPicPr>
          <p:cNvPr id="265" name="Shape 265"/>
          <p:cNvPicPr preferRelativeResize="0"/>
          <p:nvPr/>
        </p:nvPicPr>
        <p:blipFill rotWithShape="1">
          <a:blip r:embed="rId3">
            <a:alphaModFix/>
          </a:blip>
          <a:srcRect b="0" l="0" r="0" t="0"/>
          <a:stretch/>
        </p:blipFill>
        <p:spPr>
          <a:xfrm>
            <a:off x="1403648" y="2708919"/>
            <a:ext cx="6349999" cy="2578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Shape 151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consultation du site ne redimensionne pas la fenêtre du navigateur.</a:t>
            </a:r>
            <a:br>
              <a:rPr b="1" i="0" lang="fr-FR" sz="3240" u="none" cap="none" strike="noStrike">
                <a:solidFill>
                  <a:schemeClr val="dk1"/>
                </a:solidFill>
                <a:latin typeface="Century Gothic"/>
                <a:ea typeface="Century Gothic"/>
                <a:cs typeface="Century Gothic"/>
                <a:sym typeface="Century Gothic"/>
              </a:rPr>
            </a:br>
          </a:p>
        </p:txBody>
      </p:sp>
      <p:sp>
        <p:nvSpPr>
          <p:cNvPr id="1518" name="Shape 15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154</a:t>
            </a:r>
          </a:p>
        </p:txBody>
      </p:sp>
      <p:sp>
        <p:nvSpPr>
          <p:cNvPr id="1519" name="Shape 1519"/>
          <p:cNvSpPr/>
          <p:nvPr/>
        </p:nvSpPr>
        <p:spPr>
          <a:xfrm>
            <a:off x="683568" y="2420888"/>
            <a:ext cx="7848871" cy="4032448"/>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C’est désagréable</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Shape 152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focus clavier n'est ni supprimé ni masqué.</a:t>
            </a:r>
            <a:br>
              <a:rPr b="1" i="0" lang="fr-FR" sz="3240" u="none" cap="none" strike="noStrike">
                <a:solidFill>
                  <a:schemeClr val="dk1"/>
                </a:solidFill>
                <a:latin typeface="Century Gothic"/>
                <a:ea typeface="Century Gothic"/>
                <a:cs typeface="Century Gothic"/>
                <a:sym typeface="Century Gothic"/>
              </a:rPr>
            </a:br>
          </a:p>
        </p:txBody>
      </p:sp>
      <p:sp>
        <p:nvSpPr>
          <p:cNvPr id="1526" name="Shape 15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155</a:t>
            </a:r>
          </a:p>
        </p:txBody>
      </p:sp>
      <p:sp>
        <p:nvSpPr>
          <p:cNvPr id="1527" name="Shape 1527"/>
          <p:cNvSpPr/>
          <p:nvPr/>
        </p:nvSpPr>
        <p:spPr>
          <a:xfrm>
            <a:off x="683568" y="2420888"/>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{TAB}</a:t>
            </a:r>
          </a:p>
        </p:txBody>
      </p:sp>
      <p:sp>
        <p:nvSpPr>
          <p:cNvPr id="1528" name="Shape 1528"/>
          <p:cNvSpPr/>
          <p:nvPr/>
        </p:nvSpPr>
        <p:spPr>
          <a:xfrm>
            <a:off x="3707903" y="2780927"/>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pic>
        <p:nvPicPr>
          <p:cNvPr id="1529" name="Shape 152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1530" name="Shape 1530"/>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Mais ou est-il ?</a:t>
            </a: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Shape 153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est intégralement utilisable au clavier</a:t>
            </a:r>
          </a:p>
        </p:txBody>
      </p:sp>
      <p:sp>
        <p:nvSpPr>
          <p:cNvPr id="1537" name="Shape 153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156</a:t>
            </a:r>
          </a:p>
        </p:txBody>
      </p:sp>
      <p:pic>
        <p:nvPicPr>
          <p:cNvPr descr="keyboard black" id="1538" name="Shape 1538"/>
          <p:cNvPicPr preferRelativeResize="0"/>
          <p:nvPr/>
        </p:nvPicPr>
        <p:blipFill rotWithShape="1">
          <a:blip r:embed="rId3">
            <a:alphaModFix/>
          </a:blip>
          <a:srcRect b="0" l="0" r="0" t="0"/>
          <a:stretch/>
        </p:blipFill>
        <p:spPr>
          <a:xfrm>
            <a:off x="683568" y="4441796"/>
            <a:ext cx="4896543" cy="1811720"/>
          </a:xfrm>
          <a:prstGeom prst="rect">
            <a:avLst/>
          </a:prstGeom>
          <a:noFill/>
          <a:ln>
            <a:noFill/>
          </a:ln>
        </p:spPr>
      </p:pic>
      <p:pic>
        <p:nvPicPr>
          <p:cNvPr descr="Afficher l'image d'origine" id="1539" name="Shape 1539"/>
          <p:cNvPicPr preferRelativeResize="0"/>
          <p:nvPr/>
        </p:nvPicPr>
        <p:blipFill rotWithShape="1">
          <a:blip r:embed="rId4">
            <a:alphaModFix/>
          </a:blip>
          <a:srcRect b="0" l="0" r="0" t="0"/>
          <a:stretch/>
        </p:blipFill>
        <p:spPr>
          <a:xfrm>
            <a:off x="6588224" y="4509119"/>
            <a:ext cx="1993403" cy="1661170"/>
          </a:xfrm>
          <a:prstGeom prst="rect">
            <a:avLst/>
          </a:prstGeom>
          <a:noFill/>
          <a:ln>
            <a:noFill/>
          </a:ln>
        </p:spPr>
      </p:pic>
      <p:sp>
        <p:nvSpPr>
          <p:cNvPr id="1540" name="Shape 1540"/>
          <p:cNvSpPr/>
          <p:nvPr/>
        </p:nvSpPr>
        <p:spPr>
          <a:xfrm>
            <a:off x="3635896" y="2852935"/>
            <a:ext cx="2808311" cy="1368151"/>
          </a:xfrm>
          <a:prstGeom prst="wedgeRectCallout">
            <a:avLst>
              <a:gd fmla="val -20833" name="adj1"/>
              <a:gd fmla="val 62500"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Je devrais pouvoir faire autant de choses que toi sur internet !</a:t>
            </a:r>
          </a:p>
        </p:txBody>
      </p:sp>
      <p:sp>
        <p:nvSpPr>
          <p:cNvPr id="1541" name="Shape 1541"/>
          <p:cNvSpPr/>
          <p:nvPr/>
        </p:nvSpPr>
        <p:spPr>
          <a:xfrm>
            <a:off x="6876256" y="2886652"/>
            <a:ext cx="2016224" cy="1368151"/>
          </a:xfrm>
          <a:prstGeom prst="wedgeRectCallout">
            <a:avLst>
              <a:gd fmla="val -20833" name="adj1"/>
              <a:gd fmla="val 62500"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Mais moi j’ai le mouseover  ^.^</a:t>
            </a: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Shape 154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au clavier s'effectue dans un ordre prévisible.</a:t>
            </a:r>
            <a:br>
              <a:rPr b="1" i="0" lang="fr-FR" sz="3240" u="none" cap="none" strike="noStrike">
                <a:solidFill>
                  <a:schemeClr val="dk1"/>
                </a:solidFill>
                <a:latin typeface="Century Gothic"/>
                <a:ea typeface="Century Gothic"/>
                <a:cs typeface="Century Gothic"/>
                <a:sym typeface="Century Gothic"/>
              </a:rPr>
            </a:br>
          </a:p>
        </p:txBody>
      </p:sp>
      <p:sp>
        <p:nvSpPr>
          <p:cNvPr id="1547" name="Shape 154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157</a:t>
            </a:r>
          </a:p>
        </p:txBody>
      </p:sp>
      <p:sp>
        <p:nvSpPr>
          <p:cNvPr id="1548" name="Shape 1548"/>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tabindex</a:t>
            </a:r>
          </a:p>
        </p:txBody>
      </p:sp>
      <p:pic>
        <p:nvPicPr>
          <p:cNvPr id="1549" name="Shape 1549"/>
          <p:cNvPicPr preferRelativeResize="0"/>
          <p:nvPr/>
        </p:nvPicPr>
        <p:blipFill rotWithShape="1">
          <a:blip r:embed="rId3">
            <a:alphaModFix/>
          </a:blip>
          <a:srcRect b="0" l="0" r="0" t="0"/>
          <a:stretch/>
        </p:blipFill>
        <p:spPr>
          <a:xfrm>
            <a:off x="1697825" y="3645023"/>
            <a:ext cx="1578029" cy="136815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Shape 155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ne comporte pas de liens internes vers des pages en construction.</a:t>
            </a:r>
            <a:br>
              <a:rPr b="1" i="0" lang="fr-FR" sz="3240" u="none" cap="none" strike="noStrike">
                <a:solidFill>
                  <a:schemeClr val="dk1"/>
                </a:solidFill>
                <a:latin typeface="Century Gothic"/>
                <a:ea typeface="Century Gothic"/>
                <a:cs typeface="Century Gothic"/>
                <a:sym typeface="Century Gothic"/>
              </a:rPr>
            </a:br>
          </a:p>
        </p:txBody>
      </p:sp>
      <p:sp>
        <p:nvSpPr>
          <p:cNvPr id="1556" name="Shape 155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158</a:t>
            </a:r>
          </a:p>
        </p:txBody>
      </p:sp>
      <p:pic>
        <p:nvPicPr>
          <p:cNvPr descr="Afficher l'image d'origine" id="1557" name="Shape 1557"/>
          <p:cNvPicPr preferRelativeResize="0"/>
          <p:nvPr/>
        </p:nvPicPr>
        <p:blipFill rotWithShape="1">
          <a:blip r:embed="rId3">
            <a:alphaModFix/>
          </a:blip>
          <a:srcRect b="0" l="0" r="0" t="0"/>
          <a:stretch/>
        </p:blipFill>
        <p:spPr>
          <a:xfrm>
            <a:off x="2555775" y="2636911"/>
            <a:ext cx="3295649" cy="34575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Shape 15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affiche une information permettant de connaître son emplacement dans l'arborescence du site.</a:t>
            </a:r>
            <a:br>
              <a:rPr b="1" i="0" lang="fr-FR" sz="3240" u="none" cap="none" strike="noStrike">
                <a:solidFill>
                  <a:schemeClr val="dk1"/>
                </a:solidFill>
                <a:latin typeface="Century Gothic"/>
                <a:ea typeface="Century Gothic"/>
                <a:cs typeface="Century Gothic"/>
                <a:sym typeface="Century Gothic"/>
              </a:rPr>
            </a:br>
          </a:p>
        </p:txBody>
      </p:sp>
      <p:sp>
        <p:nvSpPr>
          <p:cNvPr id="1564" name="Shape 15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159</a:t>
            </a:r>
          </a:p>
        </p:txBody>
      </p:sp>
      <p:pic>
        <p:nvPicPr>
          <p:cNvPr descr="Capture d’écran 2015-10-04 à 01.12.42.png" id="1565" name="Shape 1565"/>
          <p:cNvPicPr preferRelativeResize="0"/>
          <p:nvPr/>
        </p:nvPicPr>
        <p:blipFill rotWithShape="1">
          <a:blip r:embed="rId3">
            <a:alphaModFix/>
          </a:blip>
          <a:srcRect b="0" l="0" r="0" t="0"/>
          <a:stretch/>
        </p:blipFill>
        <p:spPr>
          <a:xfrm>
            <a:off x="1187624" y="2996951"/>
            <a:ext cx="6756400" cy="25908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Shape 157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moteur de recherche interne</a:t>
            </a:r>
          </a:p>
        </p:txBody>
      </p:sp>
      <p:sp>
        <p:nvSpPr>
          <p:cNvPr id="1571" name="Shape 157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160</a:t>
            </a:r>
          </a:p>
        </p:txBody>
      </p:sp>
      <p:pic>
        <p:nvPicPr>
          <p:cNvPr id="1572" name="Shape 1572"/>
          <p:cNvPicPr preferRelativeResize="0"/>
          <p:nvPr/>
        </p:nvPicPr>
        <p:blipFill rotWithShape="1">
          <a:blip r:embed="rId3">
            <a:alphaModFix/>
          </a:blip>
          <a:srcRect b="0" l="0" r="0" t="0"/>
          <a:stretch/>
        </p:blipFill>
        <p:spPr>
          <a:xfrm>
            <a:off x="598943" y="2204864"/>
            <a:ext cx="7350595" cy="406305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Shape 15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des résultats de recherche indique le nombre de résultats, le nombre de pages de résultats, et le nombre de résultats par page.</a:t>
            </a:r>
            <a:br>
              <a:rPr b="1" i="0" lang="fr-FR" sz="3240" u="none" cap="none" strike="noStrike">
                <a:solidFill>
                  <a:schemeClr val="dk1"/>
                </a:solidFill>
                <a:latin typeface="Century Gothic"/>
                <a:ea typeface="Century Gothic"/>
                <a:cs typeface="Century Gothic"/>
                <a:sym typeface="Century Gothic"/>
              </a:rPr>
            </a:br>
          </a:p>
        </p:txBody>
      </p:sp>
      <p:sp>
        <p:nvSpPr>
          <p:cNvPr id="1579" name="Shape 15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161</a:t>
            </a:r>
          </a:p>
        </p:txBody>
      </p:sp>
      <p:pic>
        <p:nvPicPr>
          <p:cNvPr descr="Capture d’écran 2015-10-04 à 21.06.48.png" id="1580" name="Shape 1580"/>
          <p:cNvPicPr preferRelativeResize="0"/>
          <p:nvPr/>
        </p:nvPicPr>
        <p:blipFill rotWithShape="1">
          <a:blip r:embed="rId3">
            <a:alphaModFix/>
          </a:blip>
          <a:srcRect b="0" l="0" r="0" t="0"/>
          <a:stretch/>
        </p:blipFill>
        <p:spPr>
          <a:xfrm>
            <a:off x="539552" y="4221087"/>
            <a:ext cx="6375399" cy="1511299"/>
          </a:xfrm>
          <a:prstGeom prst="rect">
            <a:avLst/>
          </a:prstGeom>
          <a:noFill/>
          <a:ln>
            <a:noFill/>
          </a:ln>
        </p:spPr>
      </p:pic>
      <p:pic>
        <p:nvPicPr>
          <p:cNvPr descr="Capture d’écran 2015-10-04 à 21.06.58.png" id="1581" name="Shape 1581"/>
          <p:cNvPicPr preferRelativeResize="0"/>
          <p:nvPr/>
        </p:nvPicPr>
        <p:blipFill rotWithShape="1">
          <a:blip r:embed="rId4">
            <a:alphaModFix/>
          </a:blip>
          <a:srcRect b="0" l="0" r="0" t="0"/>
          <a:stretch/>
        </p:blipFill>
        <p:spPr>
          <a:xfrm>
            <a:off x="2267743" y="2924943"/>
            <a:ext cx="6438900" cy="11048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Shape 158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de résultats de recherche peut être atteint via une adresse Web</a:t>
            </a:r>
          </a:p>
        </p:txBody>
      </p:sp>
      <p:sp>
        <p:nvSpPr>
          <p:cNvPr id="1587" name="Shape 15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162</a:t>
            </a:r>
          </a:p>
        </p:txBody>
      </p:sp>
      <p:pic>
        <p:nvPicPr>
          <p:cNvPr id="1588" name="Shape 1588"/>
          <p:cNvPicPr preferRelativeResize="0"/>
          <p:nvPr/>
        </p:nvPicPr>
        <p:blipFill rotWithShape="1">
          <a:blip r:embed="rId3">
            <a:alphaModFix/>
          </a:blip>
          <a:srcRect b="0" l="0" r="0" t="0"/>
          <a:stretch/>
        </p:blipFill>
        <p:spPr>
          <a:xfrm>
            <a:off x="1115616" y="2372526"/>
            <a:ext cx="5721647" cy="4302636"/>
          </a:xfrm>
          <a:prstGeom prst="rect">
            <a:avLst/>
          </a:prstGeom>
          <a:noFill/>
          <a:ln>
            <a:noFill/>
          </a:ln>
        </p:spPr>
      </p:pic>
      <p:pic>
        <p:nvPicPr>
          <p:cNvPr id="1589" name="Shape 1589"/>
          <p:cNvPicPr preferRelativeResize="0"/>
          <p:nvPr/>
        </p:nvPicPr>
        <p:blipFill rotWithShape="1">
          <a:blip r:embed="rId4">
            <a:alphaModFix/>
          </a:blip>
          <a:srcRect b="0" l="0" r="0" t="0"/>
          <a:stretch/>
        </p:blipFill>
        <p:spPr>
          <a:xfrm>
            <a:off x="251519" y="2161555"/>
            <a:ext cx="6794162" cy="763388"/>
          </a:xfrm>
          <a:prstGeom prst="rect">
            <a:avLst/>
          </a:prstGeom>
          <a:noFill/>
          <a:ln>
            <a:noFill/>
          </a:ln>
        </p:spPr>
      </p:pic>
      <p:sp>
        <p:nvSpPr>
          <p:cNvPr id="1590" name="Shape 1590"/>
          <p:cNvSpPr/>
          <p:nvPr/>
        </p:nvSpPr>
        <p:spPr>
          <a:xfrm>
            <a:off x="3976439" y="2372526"/>
            <a:ext cx="2107727" cy="33639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591" name="Shape 1591"/>
          <p:cNvSpPr/>
          <p:nvPr/>
        </p:nvSpPr>
        <p:spPr>
          <a:xfrm>
            <a:off x="3347864" y="3962083"/>
            <a:ext cx="1053863" cy="33639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Shape 159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plan du site est accessible depuis chaque page</a:t>
            </a:r>
          </a:p>
        </p:txBody>
      </p:sp>
      <p:sp>
        <p:nvSpPr>
          <p:cNvPr id="1597" name="Shape 15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163</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n'impose pas de redirection ou de rafraîchissement automatique côté client.</a:t>
            </a:r>
          </a:p>
        </p:txBody>
      </p:sp>
      <p:sp>
        <p:nvSpPr>
          <p:cNvPr id="272" name="Shape 27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a:t>
            </a:r>
          </a:p>
        </p:txBody>
      </p:sp>
      <p:sp>
        <p:nvSpPr>
          <p:cNvPr id="273" name="Shape 273"/>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http-equiv="refresh"</a:t>
            </a:r>
          </a:p>
        </p:txBody>
      </p:sp>
      <p:grpSp>
        <p:nvGrpSpPr>
          <p:cNvPr id="274" name="Shape 274"/>
          <p:cNvGrpSpPr/>
          <p:nvPr/>
        </p:nvGrpSpPr>
        <p:grpSpPr>
          <a:xfrm>
            <a:off x="3131840" y="2708919"/>
            <a:ext cx="2160000" cy="2160000"/>
            <a:chOff x="3131840" y="2708919"/>
            <a:chExt cx="2160000" cy="2160000"/>
          </a:xfrm>
        </p:grpSpPr>
        <p:sp>
          <p:nvSpPr>
            <p:cNvPr id="275" name="Shape 275"/>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276" name="Shape 276"/>
            <p:cNvCxnSpPr>
              <a:endCxn id="275"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300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Shape 16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blocs de navigation de même nature sont affichés aux mêmes emplacements sur toutes les pages.</a:t>
            </a:r>
          </a:p>
        </p:txBody>
      </p:sp>
      <p:sp>
        <p:nvSpPr>
          <p:cNvPr id="1604" name="Shape 16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164</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Shape 16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icônes de navigation sont accompagnées d'une légende explicite.</a:t>
            </a:r>
            <a:br>
              <a:rPr b="1" i="0" lang="fr-FR" sz="3240" u="none" cap="none" strike="noStrike">
                <a:solidFill>
                  <a:schemeClr val="dk1"/>
                </a:solidFill>
                <a:latin typeface="Century Gothic"/>
                <a:ea typeface="Century Gothic"/>
                <a:cs typeface="Century Gothic"/>
                <a:sym typeface="Century Gothic"/>
              </a:rPr>
            </a:br>
          </a:p>
        </p:txBody>
      </p:sp>
      <p:sp>
        <p:nvSpPr>
          <p:cNvPr id="1611" name="Shape 16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165</a:t>
            </a:r>
          </a:p>
        </p:txBody>
      </p:sp>
      <p:pic>
        <p:nvPicPr>
          <p:cNvPr descr="Capture d’écran 2015-10-04 à 21.01.34.png" id="1612" name="Shape 1612"/>
          <p:cNvPicPr preferRelativeResize="0"/>
          <p:nvPr/>
        </p:nvPicPr>
        <p:blipFill rotWithShape="1">
          <a:blip r:embed="rId3">
            <a:alphaModFix/>
          </a:blip>
          <a:srcRect b="0" l="0" r="0" t="0"/>
          <a:stretch/>
        </p:blipFill>
        <p:spPr>
          <a:xfrm>
            <a:off x="4139951" y="4509119"/>
            <a:ext cx="4127500" cy="889000"/>
          </a:xfrm>
          <a:prstGeom prst="rect">
            <a:avLst/>
          </a:prstGeom>
          <a:noFill/>
          <a:ln>
            <a:noFill/>
          </a:ln>
        </p:spPr>
      </p:pic>
      <p:pic>
        <p:nvPicPr>
          <p:cNvPr descr="Capture d’écran 2015-10-04 à 21.02.17.png" id="1613" name="Shape 1613"/>
          <p:cNvPicPr preferRelativeResize="0"/>
          <p:nvPr/>
        </p:nvPicPr>
        <p:blipFill rotWithShape="1">
          <a:blip r:embed="rId4">
            <a:alphaModFix/>
          </a:blip>
          <a:srcRect b="0" l="0" r="0" t="0"/>
          <a:stretch/>
        </p:blipFill>
        <p:spPr>
          <a:xfrm>
            <a:off x="1043608" y="4221087"/>
            <a:ext cx="2286000" cy="160019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Shape 16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liens provoquant l'ouverture d'un logiciel externe ont un libellé explicite</a:t>
            </a:r>
          </a:p>
        </p:txBody>
      </p:sp>
      <p:sp>
        <p:nvSpPr>
          <p:cNvPr id="1620" name="Shape 16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166</a:t>
            </a: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Shape 162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n'est pas réservé à un public spécifique, l'accès aux contenus est immédiat.</a:t>
            </a:r>
          </a:p>
        </p:txBody>
      </p:sp>
      <p:sp>
        <p:nvSpPr>
          <p:cNvPr id="1627" name="Shape 16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167</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Shape 163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contient des liens d'accès rapide placés au début du code source.</a:t>
            </a:r>
            <a:br>
              <a:rPr b="1" i="0" lang="fr-FR" sz="3240" u="none" cap="none" strike="noStrike">
                <a:solidFill>
                  <a:schemeClr val="dk1"/>
                </a:solidFill>
                <a:latin typeface="Century Gothic"/>
                <a:ea typeface="Century Gothic"/>
                <a:cs typeface="Century Gothic"/>
                <a:sym typeface="Century Gothic"/>
              </a:rPr>
            </a:br>
          </a:p>
        </p:txBody>
      </p:sp>
      <p:sp>
        <p:nvSpPr>
          <p:cNvPr id="1634" name="Shape 163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168</a:t>
            </a:r>
          </a:p>
        </p:txBody>
      </p:sp>
      <p:pic>
        <p:nvPicPr>
          <p:cNvPr descr="Capture d’écran 2015-10-04 à 21.04.03.png" id="1635" name="Shape 1635"/>
          <p:cNvPicPr preferRelativeResize="0"/>
          <p:nvPr/>
        </p:nvPicPr>
        <p:blipFill rotWithShape="1">
          <a:blip r:embed="rId3">
            <a:alphaModFix/>
          </a:blip>
          <a:srcRect b="0" l="0" r="0" t="0"/>
          <a:stretch/>
        </p:blipFill>
        <p:spPr>
          <a:xfrm>
            <a:off x="395536" y="2132856"/>
            <a:ext cx="7823199" cy="3187699"/>
          </a:xfrm>
          <a:prstGeom prst="rect">
            <a:avLst/>
          </a:prstGeom>
          <a:noFill/>
          <a:ln>
            <a:noFill/>
          </a:ln>
        </p:spPr>
      </p:pic>
      <p:pic>
        <p:nvPicPr>
          <p:cNvPr descr="Capture d’écran 2015-10-04 à 21.05.05.png" id="1636" name="Shape 1636"/>
          <p:cNvPicPr preferRelativeResize="0"/>
          <p:nvPr/>
        </p:nvPicPr>
        <p:blipFill rotWithShape="1">
          <a:blip r:embed="rId4">
            <a:alphaModFix/>
          </a:blip>
          <a:srcRect b="0" l="0" r="0" t="0"/>
          <a:stretch/>
        </p:blipFill>
        <p:spPr>
          <a:xfrm>
            <a:off x="1259632" y="3501007"/>
            <a:ext cx="7391399" cy="29591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pic>
        <p:nvPicPr>
          <p:cNvPr id="1641" name="Shape 1641"/>
          <p:cNvPicPr preferRelativeResize="0"/>
          <p:nvPr/>
        </p:nvPicPr>
        <p:blipFill rotWithShape="1">
          <a:blip r:embed="rId3">
            <a:alphaModFix/>
          </a:blip>
          <a:srcRect b="0" l="0" r="0" t="0"/>
          <a:stretch/>
        </p:blipFill>
        <p:spPr>
          <a:xfrm>
            <a:off x="0" y="-10366"/>
            <a:ext cx="9144000" cy="6868364"/>
          </a:xfrm>
          <a:prstGeom prst="rect">
            <a:avLst/>
          </a:prstGeom>
          <a:noFill/>
          <a:ln>
            <a:noFill/>
          </a:ln>
        </p:spPr>
      </p:pic>
      <p:sp>
        <p:nvSpPr>
          <p:cNvPr id="1642" name="Shape 1642"/>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Newsletter</a:t>
            </a:r>
          </a:p>
        </p:txBody>
      </p:sp>
      <p:sp>
        <p:nvSpPr>
          <p:cNvPr id="1643" name="Shape 1643"/>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Shape 164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lien de désinscription est présent dans chaque newsletter.</a:t>
            </a:r>
          </a:p>
        </p:txBody>
      </p:sp>
      <p:sp>
        <p:nvSpPr>
          <p:cNvPr id="1650" name="Shape 165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169</a:t>
            </a:r>
          </a:p>
          <a:p>
            <a:pPr indent="0" lvl="0" marL="0" marR="0" rtl="0" algn="ctr">
              <a:spcBef>
                <a:spcPts val="1080"/>
              </a:spcBef>
              <a:buClr>
                <a:schemeClr val="dk1"/>
              </a:buClr>
              <a:buSzPct val="25000"/>
              <a:buFont typeface="Arial"/>
              <a:buNone/>
            </a:pPr>
            <a:r>
              <a:t/>
            </a:r>
            <a:endParaRPr b="1" i="0" sz="5400" u="none" cap="none" strike="noStrike">
              <a:solidFill>
                <a:schemeClr val="dk1"/>
              </a:solidFill>
              <a:latin typeface="Century Gothic"/>
              <a:ea typeface="Century Gothic"/>
              <a:cs typeface="Century Gothic"/>
              <a:sym typeface="Century Gothic"/>
            </a:endParaRPr>
          </a:p>
        </p:txBody>
      </p:sp>
      <p:pic>
        <p:nvPicPr>
          <p:cNvPr descr="Capture d’écran 2015-10-04 à 21.18.01.png" id="1651" name="Shape 1651"/>
          <p:cNvPicPr preferRelativeResize="0"/>
          <p:nvPr/>
        </p:nvPicPr>
        <p:blipFill rotWithShape="1">
          <a:blip r:embed="rId3">
            <a:alphaModFix/>
          </a:blip>
          <a:srcRect b="0" l="0" r="0" t="0"/>
          <a:stretch/>
        </p:blipFill>
        <p:spPr>
          <a:xfrm>
            <a:off x="1403648" y="3140967"/>
            <a:ext cx="5892799" cy="1231899"/>
          </a:xfrm>
          <a:prstGeom prst="rect">
            <a:avLst/>
          </a:prstGeom>
          <a:noFill/>
          <a:ln>
            <a:noFill/>
          </a:ln>
        </p:spPr>
      </p:pic>
      <p:pic>
        <p:nvPicPr>
          <p:cNvPr descr="Capture d’écran 2015-10-04 à 21.18.31.png" id="1652" name="Shape 1652"/>
          <p:cNvPicPr preferRelativeResize="0"/>
          <p:nvPr/>
        </p:nvPicPr>
        <p:blipFill rotWithShape="1">
          <a:blip r:embed="rId4">
            <a:alphaModFix/>
          </a:blip>
          <a:srcRect b="0" l="0" r="0" t="0"/>
          <a:stretch/>
        </p:blipFill>
        <p:spPr>
          <a:xfrm>
            <a:off x="107504" y="5085183"/>
            <a:ext cx="8013700" cy="7112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désinscription depuis une newsletter ne demande pas de confirmation par courriel</a:t>
            </a:r>
          </a:p>
        </p:txBody>
      </p:sp>
      <p:sp>
        <p:nvSpPr>
          <p:cNvPr id="1658" name="Shape 165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170</a:t>
            </a: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Shape 16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L'inscription aux newsletters est soumise à un processus de confirmation</a:t>
            </a:r>
          </a:p>
        </p:txBody>
      </p:sp>
      <p:sp>
        <p:nvSpPr>
          <p:cNvPr id="1664" name="Shape 16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171</a:t>
            </a: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Shape 167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désinscription aux newsletters est possible depuis le site</a:t>
            </a:r>
            <a:br>
              <a:rPr b="1" i="0" lang="fr-FR" sz="3240" u="none" cap="none" strike="noStrike">
                <a:solidFill>
                  <a:schemeClr val="dk1"/>
                </a:solidFill>
                <a:latin typeface="Century Gothic"/>
                <a:ea typeface="Century Gothic"/>
                <a:cs typeface="Century Gothic"/>
                <a:sym typeface="Century Gothic"/>
              </a:rPr>
            </a:br>
          </a:p>
        </p:txBody>
      </p:sp>
      <p:sp>
        <p:nvSpPr>
          <p:cNvPr id="1671" name="Shape 167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172</a:t>
            </a:r>
          </a:p>
        </p:txBody>
      </p:sp>
      <p:pic>
        <p:nvPicPr>
          <p:cNvPr descr="Capture d’écran 2015-10-04 à 21.27.07.png" id="1672" name="Shape 1672"/>
          <p:cNvPicPr preferRelativeResize="0"/>
          <p:nvPr/>
        </p:nvPicPr>
        <p:blipFill rotWithShape="1">
          <a:blip r:embed="rId3">
            <a:alphaModFix/>
          </a:blip>
          <a:srcRect b="0" l="0" r="0" t="0"/>
          <a:stretch/>
        </p:blipFill>
        <p:spPr>
          <a:xfrm>
            <a:off x="1259632" y="2060848"/>
            <a:ext cx="5067300" cy="367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dates sont présentées dans des formats explicites</a:t>
            </a:r>
            <a:br>
              <a:rPr b="1" i="0" lang="fr-FR" sz="3240" u="none" cap="none" strike="noStrike">
                <a:solidFill>
                  <a:schemeClr val="dk1"/>
                </a:solidFill>
                <a:latin typeface="Century Gothic"/>
                <a:ea typeface="Century Gothic"/>
                <a:cs typeface="Century Gothic"/>
                <a:sym typeface="Century Gothic"/>
              </a:rPr>
            </a:br>
          </a:p>
        </p:txBody>
      </p:sp>
      <p:sp>
        <p:nvSpPr>
          <p:cNvPr id="283" name="Shape 2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a:t>
            </a:r>
          </a:p>
        </p:txBody>
      </p:sp>
      <p:pic>
        <p:nvPicPr>
          <p:cNvPr id="284" name="Shape 284"/>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85" name="Shape 285"/>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86" name="Shape 286"/>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1/8/2016</a:t>
            </a:r>
          </a:p>
        </p:txBody>
      </p:sp>
      <p:sp>
        <p:nvSpPr>
          <p:cNvPr id="287" name="Shape 287"/>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C’st le 1</a:t>
            </a:r>
            <a:r>
              <a:rPr baseline="30000" lang="fr-FR" sz="2000">
                <a:solidFill>
                  <a:schemeClr val="dk1"/>
                </a:solidFill>
                <a:latin typeface="Century Gothic"/>
                <a:ea typeface="Century Gothic"/>
                <a:cs typeface="Century Gothic"/>
                <a:sym typeface="Century Gothic"/>
              </a:rPr>
              <a:t>er</a:t>
            </a:r>
            <a:r>
              <a:rPr lang="fr-FR" sz="2000">
                <a:solidFill>
                  <a:schemeClr val="dk1"/>
                </a:solidFill>
                <a:latin typeface="Century Gothic"/>
                <a:ea typeface="Century Gothic"/>
                <a:cs typeface="Century Gothic"/>
                <a:sym typeface="Century Gothic"/>
              </a:rPr>
              <a:t> Aout ? </a:t>
            </a:r>
          </a:p>
        </p:txBody>
      </p:sp>
      <p:sp>
        <p:nvSpPr>
          <p:cNvPr id="288" name="Shape 288"/>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Duh ! It’s the 8th of January</a:t>
            </a: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Shape 16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dernière newsletter envoyée est disponible en ligne.</a:t>
            </a:r>
          </a:p>
        </p:txBody>
      </p:sp>
      <p:sp>
        <p:nvSpPr>
          <p:cNvPr id="1679" name="Shape 16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173</a:t>
            </a:r>
          </a:p>
        </p:txBody>
      </p:sp>
      <p:pic>
        <p:nvPicPr>
          <p:cNvPr descr="Capture d’écran 2015-10-04 à 21.57.37.png" id="1680" name="Shape 1680"/>
          <p:cNvPicPr preferRelativeResize="0"/>
          <p:nvPr/>
        </p:nvPicPr>
        <p:blipFill rotWithShape="1">
          <a:blip r:embed="rId3">
            <a:alphaModFix/>
          </a:blip>
          <a:srcRect b="0" l="0" r="0" t="0"/>
          <a:stretch/>
        </p:blipFill>
        <p:spPr>
          <a:xfrm>
            <a:off x="683568" y="2420888"/>
            <a:ext cx="7740351" cy="3489718"/>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Shape 168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archives de newsletters sont disponibles en ligne.</a:t>
            </a:r>
          </a:p>
        </p:txBody>
      </p:sp>
      <p:sp>
        <p:nvSpPr>
          <p:cNvPr id="1687" name="Shape 16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174</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fréquence d'envoi des newsletters est consultable avant l'abonnement.</a:t>
            </a:r>
            <a:br>
              <a:rPr b="1" i="0" lang="fr-FR" sz="3240" u="none" cap="none" strike="noStrike">
                <a:solidFill>
                  <a:schemeClr val="dk1"/>
                </a:solidFill>
                <a:latin typeface="Century Gothic"/>
                <a:ea typeface="Century Gothic"/>
                <a:cs typeface="Century Gothic"/>
                <a:sym typeface="Century Gothic"/>
              </a:rPr>
            </a:br>
          </a:p>
        </p:txBody>
      </p:sp>
      <p:sp>
        <p:nvSpPr>
          <p:cNvPr id="1694" name="Shape 16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175</a:t>
            </a:r>
          </a:p>
        </p:txBody>
      </p:sp>
      <p:pic>
        <p:nvPicPr>
          <p:cNvPr descr="Capture d’écran 2015-10-04 à 21.58.24.png" id="1695" name="Shape 1695"/>
          <p:cNvPicPr preferRelativeResize="0"/>
          <p:nvPr/>
        </p:nvPicPr>
        <p:blipFill rotWithShape="1">
          <a:blip r:embed="rId3">
            <a:alphaModFix/>
          </a:blip>
          <a:srcRect b="0" l="0" r="0" t="0"/>
          <a:stretch/>
        </p:blipFill>
        <p:spPr>
          <a:xfrm>
            <a:off x="1331640" y="2348880"/>
            <a:ext cx="5524500" cy="32258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Shape 170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charte graphique est cohérente sur l'ensemble du site.</a:t>
            </a:r>
            <a:br>
              <a:rPr b="1" i="0" lang="fr-FR" sz="3240" u="none" cap="none" strike="noStrike">
                <a:solidFill>
                  <a:schemeClr val="dk1"/>
                </a:solidFill>
                <a:latin typeface="Century Gothic"/>
                <a:ea typeface="Century Gothic"/>
                <a:cs typeface="Century Gothic"/>
                <a:sym typeface="Century Gothic"/>
              </a:rPr>
            </a:br>
          </a:p>
        </p:txBody>
      </p:sp>
      <p:sp>
        <p:nvSpPr>
          <p:cNvPr id="1702" name="Shape 17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176</a:t>
            </a: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Shape 170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taille des polices destinées à l'affichage écran est exprimée en taille variable et non en taille fixe.</a:t>
            </a:r>
            <a:br>
              <a:rPr b="1" i="0" lang="fr-FR" sz="3240" u="none" cap="none" strike="noStrike">
                <a:solidFill>
                  <a:schemeClr val="dk1"/>
                </a:solidFill>
                <a:latin typeface="Century Gothic"/>
                <a:ea typeface="Century Gothic"/>
                <a:cs typeface="Century Gothic"/>
                <a:sym typeface="Century Gothic"/>
              </a:rPr>
            </a:br>
          </a:p>
        </p:txBody>
      </p:sp>
      <p:sp>
        <p:nvSpPr>
          <p:cNvPr id="1709" name="Shape 170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177</a:t>
            </a:r>
          </a:p>
        </p:txBody>
      </p:sp>
      <p:sp>
        <p:nvSpPr>
          <p:cNvPr id="1710" name="Shape 1710"/>
          <p:cNvSpPr/>
          <p:nvPr/>
        </p:nvSpPr>
        <p:spPr>
          <a:xfrm>
            <a:off x="683568" y="3284983"/>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em, %</a:t>
            </a:r>
          </a:p>
        </p:txBody>
      </p:sp>
      <p:sp>
        <p:nvSpPr>
          <p:cNvPr id="1711" name="Shape 1711"/>
          <p:cNvSpPr/>
          <p:nvPr/>
        </p:nvSpPr>
        <p:spPr>
          <a:xfrm>
            <a:off x="3707903" y="3645023"/>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une feuille de styles dédiée à l'impression.</a:t>
            </a:r>
            <a:br>
              <a:rPr b="1" i="0" lang="fr-FR" sz="3240" u="none" cap="none" strike="noStrike">
                <a:solidFill>
                  <a:schemeClr val="dk1"/>
                </a:solidFill>
                <a:latin typeface="Century Gothic"/>
                <a:ea typeface="Century Gothic"/>
                <a:cs typeface="Century Gothic"/>
                <a:sym typeface="Century Gothic"/>
              </a:rPr>
            </a:br>
          </a:p>
        </p:txBody>
      </p:sp>
      <p:sp>
        <p:nvSpPr>
          <p:cNvPr id="1718" name="Shape 17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178</a:t>
            </a:r>
          </a:p>
        </p:txBody>
      </p:sp>
      <p:pic>
        <p:nvPicPr>
          <p:cNvPr descr="Capture d’écran 2015-10-04 à 00.33.32.png" id="1719" name="Shape 1719"/>
          <p:cNvPicPr preferRelativeResize="0"/>
          <p:nvPr/>
        </p:nvPicPr>
        <p:blipFill rotWithShape="1">
          <a:blip r:embed="rId3">
            <a:alphaModFix/>
          </a:blip>
          <a:srcRect b="0" l="0" r="0" t="0"/>
          <a:stretch/>
        </p:blipFill>
        <p:spPr>
          <a:xfrm>
            <a:off x="1331640" y="2492896"/>
            <a:ext cx="6228183" cy="358059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Shape 172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de chaque page est disponible à l'impression sans blocs de navigation.</a:t>
            </a:r>
          </a:p>
        </p:txBody>
      </p:sp>
      <p:sp>
        <p:nvSpPr>
          <p:cNvPr id="1726" name="Shape 17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179</a:t>
            </a: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Une famille générique de police est indiquée comme dernier élément de substitution.</a:t>
            </a:r>
            <a:br>
              <a:rPr b="1" i="0" lang="fr-FR" sz="3240" u="none" cap="none" strike="noStrike">
                <a:solidFill>
                  <a:schemeClr val="dk1"/>
                </a:solidFill>
                <a:latin typeface="Century Gothic"/>
                <a:ea typeface="Century Gothic"/>
                <a:cs typeface="Century Gothic"/>
                <a:sym typeface="Century Gothic"/>
              </a:rPr>
            </a:br>
          </a:p>
        </p:txBody>
      </p:sp>
      <p:sp>
        <p:nvSpPr>
          <p:cNvPr id="1733" name="Shape 173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180</a:t>
            </a:r>
          </a:p>
        </p:txBody>
      </p:sp>
      <p:sp>
        <p:nvSpPr>
          <p:cNvPr id="1734" name="Shape 1734"/>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font-family: Optima, "Trebuchet MS", sans-serif; </a:t>
            </a: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Shape 174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sont présentés avec un contraste suffisant par rapport à leur arrière-plan.</a:t>
            </a:r>
          </a:p>
        </p:txBody>
      </p:sp>
      <p:sp>
        <p:nvSpPr>
          <p:cNvPr id="1741" name="Shape 17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181</a:t>
            </a:r>
          </a:p>
        </p:txBody>
      </p:sp>
      <p:pic>
        <p:nvPicPr>
          <p:cNvPr descr="Capture d’écran 2015-10-04 à 22.03.16.png" id="1742" name="Shape 1742"/>
          <p:cNvPicPr preferRelativeResize="0"/>
          <p:nvPr/>
        </p:nvPicPr>
        <p:blipFill rotWithShape="1">
          <a:blip r:embed="rId3">
            <a:alphaModFix/>
          </a:blip>
          <a:srcRect b="0" l="0" r="0" t="0"/>
          <a:stretch/>
        </p:blipFill>
        <p:spPr>
          <a:xfrm>
            <a:off x="467543" y="2204864"/>
            <a:ext cx="6516215" cy="2668056"/>
          </a:xfrm>
          <a:prstGeom prst="rect">
            <a:avLst/>
          </a:prstGeom>
          <a:noFill/>
          <a:ln>
            <a:noFill/>
          </a:ln>
          <a:effectLst>
            <a:outerShdw blurRad="292100" rotWithShape="0" algn="tl" dir="2700000" dist="139700">
              <a:srgbClr val="333333">
                <a:alpha val="64705"/>
              </a:srgbClr>
            </a:outerShdw>
          </a:effectLst>
        </p:spPr>
      </p:pic>
      <p:pic>
        <p:nvPicPr>
          <p:cNvPr descr="Capture d’écran 2015-10-04 à 22.03.16.png" id="1743" name="Shape 1743"/>
          <p:cNvPicPr preferRelativeResize="0"/>
          <p:nvPr/>
        </p:nvPicPr>
        <p:blipFill rotWithShape="1">
          <a:blip r:embed="rId4">
            <a:alphaModFix/>
          </a:blip>
          <a:srcRect b="0" l="0" r="0" t="0"/>
          <a:stretch/>
        </p:blipFill>
        <p:spPr>
          <a:xfrm>
            <a:off x="2267743" y="3429000"/>
            <a:ext cx="6516215" cy="266805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Shape 174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mises en majuscules à des fins décoratives sont effectuées à l'aide des styles</a:t>
            </a:r>
          </a:p>
        </p:txBody>
      </p:sp>
      <p:sp>
        <p:nvSpPr>
          <p:cNvPr id="1750" name="Shape 175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182</a:t>
            </a:r>
          </a:p>
        </p:txBody>
      </p:sp>
      <p:sp>
        <p:nvSpPr>
          <p:cNvPr id="1751" name="Shape 175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SINON CA POSE DES SOUCIS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L'emplacement des blocs de navigation est cohérent dans le code source de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295" name="Shape 2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a:t>
            </a: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Shape 175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styles ne justifient pas le texte</a:t>
            </a:r>
          </a:p>
        </p:txBody>
      </p:sp>
      <p:sp>
        <p:nvSpPr>
          <p:cNvPr id="1757" name="Shape 175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183</a:t>
            </a:r>
          </a:p>
        </p:txBody>
      </p:sp>
      <p:sp>
        <p:nvSpPr>
          <p:cNvPr id="1758" name="Shape 1758"/>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800">
                <a:solidFill>
                  <a:schemeClr val="dk1"/>
                </a:solidFill>
                <a:latin typeface="Century Gothic"/>
                <a:ea typeface="Century Gothic"/>
                <a:cs typeface="Century Gothic"/>
                <a:sym typeface="Century Gothic"/>
              </a:rPr>
              <a:t>text-align: justify;</a:t>
            </a:r>
          </a:p>
        </p:txBody>
      </p:sp>
      <p:grpSp>
        <p:nvGrpSpPr>
          <p:cNvPr id="1759" name="Shape 1759"/>
          <p:cNvGrpSpPr/>
          <p:nvPr/>
        </p:nvGrpSpPr>
        <p:grpSpPr>
          <a:xfrm>
            <a:off x="3131840" y="2708919"/>
            <a:ext cx="2160000" cy="2160000"/>
            <a:chOff x="3131840" y="2708919"/>
            <a:chExt cx="2160000" cy="2160000"/>
          </a:xfrm>
        </p:grpSpPr>
        <p:sp>
          <p:nvSpPr>
            <p:cNvPr id="1760" name="Shape 176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761" name="Shape 1761"/>
            <p:cNvCxnSpPr>
              <a:endCxn id="176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6" name="Shape 1766"/>
        <p:cNvGrpSpPr/>
        <p:nvPr/>
      </p:nvGrpSpPr>
      <p:grpSpPr>
        <a:xfrm>
          <a:off x="0" y="0"/>
          <a:ext cx="0" cy="0"/>
          <a:chOff x="0" y="0"/>
          <a:chExt cx="0" cy="0"/>
        </a:xfrm>
      </p:grpSpPr>
      <p:sp>
        <p:nvSpPr>
          <p:cNvPr id="1767" name="Shape 176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contenu n'est pas désigné uniquement par sa forme ou par sa position à l'écran.</a:t>
            </a:r>
            <a:br>
              <a:rPr b="1" i="0" lang="fr-FR" sz="3240" u="none" cap="none" strike="noStrike">
                <a:solidFill>
                  <a:schemeClr val="dk1"/>
                </a:solidFill>
                <a:latin typeface="Century Gothic"/>
                <a:ea typeface="Century Gothic"/>
                <a:cs typeface="Century Gothic"/>
                <a:sym typeface="Century Gothic"/>
              </a:rPr>
            </a:br>
          </a:p>
        </p:txBody>
      </p:sp>
      <p:sp>
        <p:nvSpPr>
          <p:cNvPr id="1768" name="Shape 176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184</a:t>
            </a:r>
          </a:p>
        </p:txBody>
      </p:sp>
      <p:sp>
        <p:nvSpPr>
          <p:cNvPr id="1769" name="Shape 1769"/>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Le numéro de la BP est en haut à droite de l’écran</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pic>
        <p:nvPicPr>
          <p:cNvPr id="1774" name="Shape 1774"/>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775" name="Shape 177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Sécurité et confidentialité</a:t>
            </a:r>
          </a:p>
        </p:txBody>
      </p:sp>
      <p:sp>
        <p:nvSpPr>
          <p:cNvPr id="1776" name="Shape 177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Shape 178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des prestataires impliqués dans les transactions est précisée.</a:t>
            </a:r>
          </a:p>
        </p:txBody>
      </p:sp>
      <p:sp>
        <p:nvSpPr>
          <p:cNvPr id="1783" name="Shape 17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185</a:t>
            </a: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Shape 17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politique de confidentialité et de respect de la vie privée est accessible depuis toutes les pages.</a:t>
            </a:r>
          </a:p>
        </p:txBody>
      </p:sp>
      <p:sp>
        <p:nvSpPr>
          <p:cNvPr id="1790" name="Shape 17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186</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5" name="Shape 1795"/>
        <p:cNvGrpSpPr/>
        <p:nvPr/>
      </p:nvGrpSpPr>
      <p:grpSpPr>
        <a:xfrm>
          <a:off x="0" y="0"/>
          <a:ext cx="0" cy="0"/>
          <a:chOff x="0" y="0"/>
          <a:chExt cx="0" cy="0"/>
        </a:xfrm>
      </p:grpSpPr>
      <p:sp>
        <p:nvSpPr>
          <p:cNvPr id="1796" name="Shape 179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une procédure de réinitialisation du mot de passe en cas de perte, de vol ou d'oubli.</a:t>
            </a:r>
          </a:p>
        </p:txBody>
      </p:sp>
      <p:sp>
        <p:nvSpPr>
          <p:cNvPr id="1797" name="Shape 17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187</a:t>
            </a:r>
          </a:p>
        </p:txBody>
      </p:sp>
      <p:pic>
        <p:nvPicPr>
          <p:cNvPr descr="Capture d’écran 2015-10-04 à 22.40.27.png" id="1798" name="Shape 1798"/>
          <p:cNvPicPr preferRelativeResize="0"/>
          <p:nvPr/>
        </p:nvPicPr>
        <p:blipFill rotWithShape="1">
          <a:blip r:embed="rId3">
            <a:alphaModFix/>
          </a:blip>
          <a:srcRect b="0" l="0" r="0" t="0"/>
          <a:stretch/>
        </p:blipFill>
        <p:spPr>
          <a:xfrm>
            <a:off x="971600" y="2420888"/>
            <a:ext cx="6444208" cy="359256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Shape 180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mots de passe peuvent être choisis ou changés par l'utilisateur.</a:t>
            </a:r>
          </a:p>
        </p:txBody>
      </p:sp>
      <p:sp>
        <p:nvSpPr>
          <p:cNvPr id="1805" name="Shape 180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188</a:t>
            </a:r>
          </a:p>
        </p:txBody>
      </p:sp>
      <p:sp>
        <p:nvSpPr>
          <p:cNvPr id="1806" name="Shape 1806"/>
          <p:cNvSpPr/>
          <p:nvPr/>
        </p:nvSpPr>
        <p:spPr>
          <a:xfrm>
            <a:off x="683568" y="3140967"/>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roudoudou4ever</a:t>
            </a: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Shape 181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mots de passe choisis par l'utilisateur admettent les caractères imprimables de la table ASCII</a:t>
            </a:r>
          </a:p>
        </p:txBody>
      </p:sp>
      <p:sp>
        <p:nvSpPr>
          <p:cNvPr id="1812" name="Shape 181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189</a:t>
            </a:r>
          </a:p>
        </p:txBody>
      </p:sp>
      <p:sp>
        <p:nvSpPr>
          <p:cNvPr id="1813" name="Shape 1813"/>
          <p:cNvSpPr/>
          <p:nvPr/>
        </p:nvSpPr>
        <p:spPr>
          <a:xfrm>
            <a:off x="683568" y="3284983"/>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%$£#&amp;~@</a:t>
            </a:r>
          </a:p>
        </p:txBody>
      </p:sp>
      <p:sp>
        <p:nvSpPr>
          <p:cNvPr id="1814" name="Shape 1814"/>
          <p:cNvSpPr/>
          <p:nvPr/>
        </p:nvSpPr>
        <p:spPr>
          <a:xfrm>
            <a:off x="3203848" y="3645023"/>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sp>
        <p:nvSpPr>
          <p:cNvPr id="1820" name="Shape 182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dispositif sensibilise l'utilisateur sur le degré de sécurisation du mot de passe qu'il choisit</a:t>
            </a:r>
          </a:p>
        </p:txBody>
      </p:sp>
      <p:sp>
        <p:nvSpPr>
          <p:cNvPr id="1821" name="Shape 182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190</a:t>
            </a:r>
          </a:p>
        </p:txBody>
      </p:sp>
      <p:pic>
        <p:nvPicPr>
          <p:cNvPr descr="Capture d’écran 2015-10-04 à 22.54.56.png" id="1822" name="Shape 1822"/>
          <p:cNvPicPr preferRelativeResize="0"/>
          <p:nvPr/>
        </p:nvPicPr>
        <p:blipFill rotWithShape="1">
          <a:blip r:embed="rId3">
            <a:alphaModFix/>
          </a:blip>
          <a:srcRect b="0" l="0" r="0" t="0"/>
          <a:stretch/>
        </p:blipFill>
        <p:spPr>
          <a:xfrm>
            <a:off x="1043608" y="2996951"/>
            <a:ext cx="7090048" cy="2725304"/>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Shape 182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certificats de sécurité sont signés et en cours de validité.</a:t>
            </a:r>
          </a:p>
        </p:txBody>
      </p:sp>
      <p:sp>
        <p:nvSpPr>
          <p:cNvPr id="1829" name="Shape 18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191</a:t>
            </a:r>
          </a:p>
        </p:txBody>
      </p:sp>
      <p:pic>
        <p:nvPicPr>
          <p:cNvPr descr="Capture d’écran 2015-10-04 à 22.47.17.png" id="1830" name="Shape 1830"/>
          <p:cNvPicPr preferRelativeResize="0"/>
          <p:nvPr/>
        </p:nvPicPr>
        <p:blipFill rotWithShape="1">
          <a:blip r:embed="rId3">
            <a:alphaModFix/>
          </a:blip>
          <a:srcRect b="0" l="0" r="0" t="0"/>
          <a:stretch/>
        </p:blipFill>
        <p:spPr>
          <a:xfrm>
            <a:off x="2123727" y="2060848"/>
            <a:ext cx="4305299" cy="3644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35" name="Shape 13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Alternatives</a:t>
            </a:r>
          </a:p>
        </p:txBody>
      </p:sp>
      <p:sp>
        <p:nvSpPr>
          <p:cNvPr id="136" name="Shape 13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codage de caractères utilisé est UTF-8.</a:t>
            </a:r>
          </a:p>
        </p:txBody>
      </p:sp>
      <p:sp>
        <p:nvSpPr>
          <p:cNvPr id="302" name="Shape 3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a:t>
            </a:r>
          </a:p>
        </p:txBody>
      </p:sp>
      <p:pic>
        <p:nvPicPr>
          <p:cNvPr id="303" name="Shape 303"/>
          <p:cNvPicPr preferRelativeResize="0"/>
          <p:nvPr/>
        </p:nvPicPr>
        <p:blipFill rotWithShape="1">
          <a:blip r:embed="rId3">
            <a:alphaModFix/>
          </a:blip>
          <a:srcRect b="0" l="0" r="0" t="0"/>
          <a:stretch/>
        </p:blipFill>
        <p:spPr>
          <a:xfrm>
            <a:off x="2123727" y="2060848"/>
            <a:ext cx="4445000" cy="44450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Shape 183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données sensibles ne sont pas transmises en clair dans les url.</a:t>
            </a:r>
          </a:p>
        </p:txBody>
      </p:sp>
      <p:sp>
        <p:nvSpPr>
          <p:cNvPr id="1837" name="Shape 183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192</a:t>
            </a:r>
          </a:p>
        </p:txBody>
      </p:sp>
      <p:pic>
        <p:nvPicPr>
          <p:cNvPr descr="Capture d’écran 2015-10-04 à 22.43.43.png" id="1838" name="Shape 1838"/>
          <p:cNvPicPr preferRelativeResize="0"/>
          <p:nvPr/>
        </p:nvPicPr>
        <p:blipFill rotWithShape="1">
          <a:blip r:embed="rId3">
            <a:alphaModFix/>
          </a:blip>
          <a:srcRect b="0" l="0" r="0" t="0"/>
          <a:stretch/>
        </p:blipFill>
        <p:spPr>
          <a:xfrm>
            <a:off x="0" y="3140967"/>
            <a:ext cx="9144000" cy="455303"/>
          </a:xfrm>
          <a:prstGeom prst="rect">
            <a:avLst/>
          </a:prstGeom>
          <a:noFill/>
          <a:ln>
            <a:noFill/>
          </a:ln>
        </p:spPr>
      </p:pic>
      <p:sp>
        <p:nvSpPr>
          <p:cNvPr id="1839" name="Shape 1839"/>
          <p:cNvSpPr/>
          <p:nvPr/>
        </p:nvSpPr>
        <p:spPr>
          <a:xfrm>
            <a:off x="2915816" y="3212975"/>
            <a:ext cx="4320480" cy="36004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Shape 184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échanges de données sensibles sont sécurisés et signalés comme tels.</a:t>
            </a:r>
          </a:p>
        </p:txBody>
      </p:sp>
      <p:sp>
        <p:nvSpPr>
          <p:cNvPr id="1846" name="Shape 18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193</a:t>
            </a:r>
          </a:p>
        </p:txBody>
      </p:sp>
      <p:pic>
        <p:nvPicPr>
          <p:cNvPr descr="Capture d’écran 2015-10-04 à 22.41.36.png" id="1847" name="Shape 1847"/>
          <p:cNvPicPr preferRelativeResize="0"/>
          <p:nvPr/>
        </p:nvPicPr>
        <p:blipFill rotWithShape="1">
          <a:blip r:embed="rId3">
            <a:alphaModFix/>
          </a:blip>
          <a:srcRect b="0" l="2500" r="0" t="0"/>
          <a:stretch/>
        </p:blipFill>
        <p:spPr>
          <a:xfrm>
            <a:off x="2088624" y="2492896"/>
            <a:ext cx="4247187" cy="3632199"/>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Shape 185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en-têtes envoyés par le serveur désactivent la détection automatique du type MIME de chaque ressource</a:t>
            </a:r>
          </a:p>
        </p:txBody>
      </p:sp>
      <p:sp>
        <p:nvSpPr>
          <p:cNvPr id="1854" name="Shape 18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194</a:t>
            </a:r>
          </a:p>
        </p:txBody>
      </p:sp>
      <p:sp>
        <p:nvSpPr>
          <p:cNvPr id="1855" name="Shape 1855"/>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195</a:t>
            </a:r>
          </a:p>
        </p:txBody>
      </p:sp>
      <p:sp>
        <p:nvSpPr>
          <p:cNvPr id="1856" name="Shape 1856"/>
          <p:cNvSpPr/>
          <p:nvPr/>
        </p:nvSpPr>
        <p:spPr>
          <a:xfrm>
            <a:off x="475927" y="3933055"/>
            <a:ext cx="6408712" cy="194421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 serveur indique le type MIME de chaque ressource</a:t>
            </a:r>
          </a:p>
        </p:txBody>
      </p:sp>
      <p:sp>
        <p:nvSpPr>
          <p:cNvPr id="1857" name="Shape 1857"/>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858" name="Shape 1858"/>
          <p:cNvSpPr txBox="1"/>
          <p:nvPr/>
        </p:nvSpPr>
        <p:spPr>
          <a:xfrm>
            <a:off x="7093396"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859" name="Shape 1859"/>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860" name="Shape 1860"/>
          <p:cNvSpPr txBox="1"/>
          <p:nvPr/>
        </p:nvSpPr>
        <p:spPr>
          <a:xfrm>
            <a:off x="8461547"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Shape 18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sur la sécurité des transactions sont indiquées.</a:t>
            </a:r>
          </a:p>
        </p:txBody>
      </p:sp>
      <p:sp>
        <p:nvSpPr>
          <p:cNvPr id="1867" name="Shape 18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196</a:t>
            </a:r>
          </a:p>
        </p:txBody>
      </p:sp>
      <p:pic>
        <p:nvPicPr>
          <p:cNvPr descr="Capture d’écran 2015-10-04 à 22.45.40.png" id="1868" name="Shape 1868"/>
          <p:cNvPicPr preferRelativeResize="0"/>
          <p:nvPr/>
        </p:nvPicPr>
        <p:blipFill rotWithShape="1">
          <a:blip r:embed="rId3">
            <a:alphaModFix/>
          </a:blip>
          <a:srcRect b="0" l="0" r="0" t="0"/>
          <a:stretch/>
        </p:blipFill>
        <p:spPr>
          <a:xfrm>
            <a:off x="971600" y="2276872"/>
            <a:ext cx="6563648" cy="3175353"/>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Shape 187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L'objectif des cookies et les limitations inhérentes à leur refus sont expliqués.</a:t>
            </a:r>
          </a:p>
        </p:txBody>
      </p:sp>
      <p:sp>
        <p:nvSpPr>
          <p:cNvPr id="1875" name="Shape 18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197</a:t>
            </a:r>
          </a:p>
        </p:txBody>
      </p:sp>
      <p:pic>
        <p:nvPicPr>
          <p:cNvPr descr="Capture d’écran 2015-10-04 à 22.51.38.png" id="1876" name="Shape 1876"/>
          <p:cNvPicPr preferRelativeResize="0"/>
          <p:nvPr/>
        </p:nvPicPr>
        <p:blipFill rotWithShape="1">
          <a:blip r:embed="rId3">
            <a:alphaModFix/>
          </a:blip>
          <a:srcRect b="0" l="0" r="0" t="0"/>
          <a:stretch/>
        </p:blipFill>
        <p:spPr>
          <a:xfrm>
            <a:off x="0" y="2564903"/>
            <a:ext cx="9144000" cy="33063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Shape 188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procédure d'accès et de rectification des données personnelles est décrite.</a:t>
            </a:r>
          </a:p>
        </p:txBody>
      </p:sp>
      <p:sp>
        <p:nvSpPr>
          <p:cNvPr id="1883" name="Shape 18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198</a:t>
            </a: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Shape 188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compte est soumise à un processus de confirmation</a:t>
            </a:r>
          </a:p>
        </p:txBody>
      </p:sp>
      <p:sp>
        <p:nvSpPr>
          <p:cNvPr id="1889" name="Shape 188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199</a:t>
            </a:r>
          </a:p>
        </p:txBody>
      </p:sp>
      <p:pic>
        <p:nvPicPr>
          <p:cNvPr id="1890" name="Shape 1890"/>
          <p:cNvPicPr preferRelativeResize="0"/>
          <p:nvPr/>
        </p:nvPicPr>
        <p:blipFill rotWithShape="1">
          <a:blip r:embed="rId3">
            <a:alphaModFix/>
          </a:blip>
          <a:srcRect b="0" l="0" r="0" t="0"/>
          <a:stretch/>
        </p:blipFill>
        <p:spPr>
          <a:xfrm>
            <a:off x="827583" y="2564903"/>
            <a:ext cx="7250113" cy="32575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Shape 189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de compte est possible sans recours à un système d'identification tiers</a:t>
            </a:r>
          </a:p>
        </p:txBody>
      </p:sp>
      <p:sp>
        <p:nvSpPr>
          <p:cNvPr id="1896" name="Shape 189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200</a:t>
            </a:r>
          </a:p>
        </p:txBody>
      </p:sp>
      <p:pic>
        <p:nvPicPr>
          <p:cNvPr id="1897" name="Shape 1897"/>
          <p:cNvPicPr preferRelativeResize="0"/>
          <p:nvPr/>
        </p:nvPicPr>
        <p:blipFill rotWithShape="1">
          <a:blip r:embed="rId3">
            <a:alphaModFix/>
          </a:blip>
          <a:srcRect b="0" l="0" r="0" t="0"/>
          <a:stretch/>
        </p:blipFill>
        <p:spPr>
          <a:xfrm>
            <a:off x="2627783" y="2348878"/>
            <a:ext cx="4176464" cy="344375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Shape 19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comptes ou abonnements ouverts en ligne peuvent être fermés par le même moyen.</a:t>
            </a:r>
          </a:p>
        </p:txBody>
      </p:sp>
      <p:sp>
        <p:nvSpPr>
          <p:cNvPr id="1904" name="Shape 19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201</a:t>
            </a: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Shape 19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n'envoie pas la liste des fichiers des répertoires n'ayant pas de page d'index.</a:t>
            </a:r>
          </a:p>
        </p:txBody>
      </p:sp>
      <p:sp>
        <p:nvSpPr>
          <p:cNvPr id="1911" name="Shape 19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202</a:t>
            </a:r>
          </a:p>
        </p:txBody>
      </p:sp>
      <p:pic>
        <p:nvPicPr>
          <p:cNvPr descr="Capture d’écran 2015-10-04 à 22.49.49.png" id="1912" name="Shape 1912"/>
          <p:cNvPicPr preferRelativeResize="0"/>
          <p:nvPr/>
        </p:nvPicPr>
        <p:blipFill rotWithShape="1">
          <a:blip r:embed="rId3">
            <a:alphaModFix/>
          </a:blip>
          <a:srcRect b="0" l="0" r="0" t="0"/>
          <a:stretch/>
        </p:blipFill>
        <p:spPr>
          <a:xfrm>
            <a:off x="1043608" y="2708919"/>
            <a:ext cx="6516215" cy="36355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contient une métadonnée qui définit le jeu de caractères.</a:t>
            </a:r>
          </a:p>
        </p:txBody>
      </p:sp>
      <p:sp>
        <p:nvSpPr>
          <p:cNvPr id="310" name="Shape 3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a:t>
            </a:r>
          </a:p>
        </p:txBody>
      </p:sp>
      <p:pic>
        <p:nvPicPr>
          <p:cNvPr descr="Capture d’écran 2015-10-03 à 18.03.25.png" id="311" name="Shape 311"/>
          <p:cNvPicPr preferRelativeResize="0"/>
          <p:nvPr/>
        </p:nvPicPr>
        <p:blipFill rotWithShape="1">
          <a:blip r:embed="rId3">
            <a:alphaModFix/>
          </a:blip>
          <a:srcRect b="0" l="0" r="0" t="0"/>
          <a:stretch/>
        </p:blipFill>
        <p:spPr>
          <a:xfrm>
            <a:off x="611560" y="2132856"/>
            <a:ext cx="7670800" cy="988086"/>
          </a:xfrm>
          <a:prstGeom prst="rect">
            <a:avLst/>
          </a:prstGeom>
          <a:noFill/>
          <a:ln>
            <a:noFill/>
          </a:ln>
        </p:spPr>
      </p:pic>
      <p:sp>
        <p:nvSpPr>
          <p:cNvPr id="312" name="Shape 312"/>
          <p:cNvSpPr/>
          <p:nvPr/>
        </p:nvSpPr>
        <p:spPr>
          <a:xfrm>
            <a:off x="7380311" y="2708919"/>
            <a:ext cx="864095" cy="43204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pic>
        <p:nvPicPr>
          <p:cNvPr descr="Capture d’écran 2015-10-03 à 18.04.47.png" id="313" name="Shape 313"/>
          <p:cNvPicPr preferRelativeResize="0"/>
          <p:nvPr/>
        </p:nvPicPr>
        <p:blipFill rotWithShape="1">
          <a:blip r:embed="rId4">
            <a:alphaModFix/>
          </a:blip>
          <a:srcRect b="0" l="0" r="0" t="0"/>
          <a:stretch/>
        </p:blipFill>
        <p:spPr>
          <a:xfrm>
            <a:off x="2267743" y="3577207"/>
            <a:ext cx="4216500" cy="31749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Shape 191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permettant la mise en cache des contenus.</a:t>
            </a:r>
          </a:p>
        </p:txBody>
      </p:sp>
      <p:sp>
        <p:nvSpPr>
          <p:cNvPr id="1919" name="Shape 19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203</a:t>
            </a:r>
          </a:p>
        </p:txBody>
      </p:sp>
      <p:sp>
        <p:nvSpPr>
          <p:cNvPr id="1920" name="Shape 1920"/>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Voila un peu de ressources, si tu veux en garder un peu à la maison…</a:t>
            </a: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Shape 1925"/>
          <p:cNvSpPr/>
          <p:nvPr/>
        </p:nvSpPr>
        <p:spPr>
          <a:xfrm>
            <a:off x="1390824" y="2825147"/>
            <a:ext cx="3541216" cy="3528391"/>
          </a:xfrm>
          <a:prstGeom prst="ellipse">
            <a:avLst/>
          </a:prstGeom>
          <a:solidFill>
            <a:srgbClr val="DAEEF3"/>
          </a:solidFill>
          <a:ln cap="flat" cmpd="sng" w="9525">
            <a:solidFill>
              <a:srgbClr val="B6DDE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Mon domaine de confiance</a:t>
            </a:r>
          </a:p>
        </p:txBody>
      </p:sp>
      <p:sp>
        <p:nvSpPr>
          <p:cNvPr id="1926" name="Shape 192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indiquant les domaines autorisés à intégrer ses pages dans des cadres</a:t>
            </a:r>
          </a:p>
        </p:txBody>
      </p:sp>
      <p:sp>
        <p:nvSpPr>
          <p:cNvPr id="1927" name="Shape 19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204</a:t>
            </a:r>
          </a:p>
        </p:txBody>
      </p:sp>
      <p:sp>
        <p:nvSpPr>
          <p:cNvPr id="1928" name="Shape 1928"/>
          <p:cNvSpPr/>
          <p:nvPr/>
        </p:nvSpPr>
        <p:spPr>
          <a:xfrm>
            <a:off x="2369343" y="2825147"/>
            <a:ext cx="1584175" cy="1512167"/>
          </a:xfrm>
          <a:prstGeom prst="ellipse">
            <a:avLst/>
          </a:prstGeom>
          <a:solidFill>
            <a:schemeClr val="accent5"/>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Mon site</a:t>
            </a:r>
          </a:p>
        </p:txBody>
      </p:sp>
      <p:grpSp>
        <p:nvGrpSpPr>
          <p:cNvPr id="1929" name="Shape 1929"/>
          <p:cNvGrpSpPr/>
          <p:nvPr/>
        </p:nvGrpSpPr>
        <p:grpSpPr>
          <a:xfrm>
            <a:off x="5383240" y="3649023"/>
            <a:ext cx="1461368" cy="1506941"/>
            <a:chOff x="3131840" y="2708919"/>
            <a:chExt cx="2160000" cy="2160000"/>
          </a:xfrm>
        </p:grpSpPr>
        <p:sp>
          <p:nvSpPr>
            <p:cNvPr id="1930" name="Shape 193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931" name="Shape 1931"/>
            <p:cNvCxnSpPr>
              <a:endCxn id="1930" idx="5"/>
            </p:cNvCxnSpPr>
            <p:nvPr/>
          </p:nvCxnSpPr>
          <p:spPr>
            <a:xfrm>
              <a:off x="3564015" y="2996795"/>
              <a:ext cx="1411500" cy="15557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Shape 19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mécanisme de sécurité permettant de restreindre l'origine des contenus</a:t>
            </a:r>
          </a:p>
        </p:txBody>
      </p:sp>
      <p:sp>
        <p:nvSpPr>
          <p:cNvPr id="1938" name="Shape 19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205</a:t>
            </a: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Shape 194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permettant la mise en cache des contenus.</a:t>
            </a:r>
          </a:p>
        </p:txBody>
      </p:sp>
      <p:sp>
        <p:nvSpPr>
          <p:cNvPr id="1945" name="Shape 19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206</a:t>
            </a:r>
          </a:p>
        </p:txBody>
      </p:sp>
      <p:sp>
        <p:nvSpPr>
          <p:cNvPr id="1946" name="Shape 1946"/>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Voila, si tu veux en garder un peu à la maison…</a:t>
            </a: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pic>
        <p:nvPicPr>
          <p:cNvPr id="1952" name="Shape 1952"/>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953" name="Shape 195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Serveur et performances</a:t>
            </a:r>
          </a:p>
        </p:txBody>
      </p:sp>
      <p:sp>
        <p:nvSpPr>
          <p:cNvPr id="1954" name="Shape 1954"/>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Shape 196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 code http 404 pour les ressources non trouvées.</a:t>
            </a:r>
            <a:br>
              <a:rPr b="1" i="0" lang="fr-FR" sz="3240" u="none" cap="none" strike="noStrike">
                <a:solidFill>
                  <a:schemeClr val="dk1"/>
                </a:solidFill>
                <a:latin typeface="Century Gothic"/>
                <a:ea typeface="Century Gothic"/>
                <a:cs typeface="Century Gothic"/>
                <a:sym typeface="Century Gothic"/>
              </a:rPr>
            </a:br>
          </a:p>
        </p:txBody>
      </p:sp>
      <p:sp>
        <p:nvSpPr>
          <p:cNvPr id="1961" name="Shape 196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207</a:t>
            </a:r>
          </a:p>
        </p:txBody>
      </p:sp>
      <p:sp>
        <p:nvSpPr>
          <p:cNvPr id="1962" name="Shape 1962"/>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Et pas un code 200 pour la jolie page 404 personnalisée….</a:t>
            </a: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Shape 196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une page d'erreur 404 personnalisée.</a:t>
            </a:r>
            <a:br>
              <a:rPr b="1" i="0" lang="fr-FR" sz="3240" u="none" cap="none" strike="noStrike">
                <a:solidFill>
                  <a:schemeClr val="dk1"/>
                </a:solidFill>
                <a:latin typeface="Century Gothic"/>
                <a:ea typeface="Century Gothic"/>
                <a:cs typeface="Century Gothic"/>
                <a:sym typeface="Century Gothic"/>
              </a:rPr>
            </a:br>
          </a:p>
        </p:txBody>
      </p:sp>
      <p:sp>
        <p:nvSpPr>
          <p:cNvPr id="1969" name="Shape 19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208</a:t>
            </a:r>
          </a:p>
        </p:txBody>
      </p:sp>
      <p:pic>
        <p:nvPicPr>
          <p:cNvPr id="1970" name="Shape 1970"/>
          <p:cNvPicPr preferRelativeResize="0"/>
          <p:nvPr/>
        </p:nvPicPr>
        <p:blipFill rotWithShape="1">
          <a:blip r:embed="rId3">
            <a:alphaModFix/>
          </a:blip>
          <a:srcRect b="0" l="0" r="0" t="0"/>
          <a:stretch/>
        </p:blipFill>
        <p:spPr>
          <a:xfrm>
            <a:off x="1403648" y="2420888"/>
            <a:ext cx="6012758" cy="3672407"/>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Shape 19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une page d'interdiction 403 personnalisée.</a:t>
            </a:r>
          </a:p>
        </p:txBody>
      </p:sp>
      <p:sp>
        <p:nvSpPr>
          <p:cNvPr id="1977" name="Shape 19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209</a:t>
            </a:r>
          </a:p>
        </p:txBody>
      </p:sp>
      <p:pic>
        <p:nvPicPr>
          <p:cNvPr id="1978" name="Shape 1978"/>
          <p:cNvPicPr preferRelativeResize="0"/>
          <p:nvPr/>
        </p:nvPicPr>
        <p:blipFill rotWithShape="1">
          <a:blip r:embed="rId3">
            <a:alphaModFix/>
          </a:blip>
          <a:srcRect b="0" l="0" r="0" t="0"/>
          <a:stretch/>
        </p:blipFill>
        <p:spPr>
          <a:xfrm>
            <a:off x="1475655" y="3068959"/>
            <a:ext cx="5664199" cy="1930399"/>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Shape 198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menu principal de navigation figure sur les pages d'erreur personnalisées.</a:t>
            </a:r>
          </a:p>
        </p:txBody>
      </p:sp>
      <p:sp>
        <p:nvSpPr>
          <p:cNvPr id="1985" name="Shape 19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210</a:t>
            </a:r>
          </a:p>
        </p:txBody>
      </p:sp>
      <p:sp>
        <p:nvSpPr>
          <p:cNvPr id="1986" name="Shape 1986"/>
          <p:cNvSpPr/>
          <p:nvPr/>
        </p:nvSpPr>
        <p:spPr>
          <a:xfrm>
            <a:off x="683568" y="3140967"/>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404 ≠ GAME OVER</a:t>
            </a: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Shape 199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transmet des contenus compressés aux clients qui les acceptent.</a:t>
            </a:r>
          </a:p>
        </p:txBody>
      </p:sp>
      <p:sp>
        <p:nvSpPr>
          <p:cNvPr id="1993" name="Shape 19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211</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contenu qui doit être restitué dans un lecteur d'écran ne lui est pas dissimulé.</a:t>
            </a:r>
            <a:br>
              <a:rPr b="1" i="0" lang="fr-FR" sz="3240" u="none" cap="none" strike="noStrike">
                <a:solidFill>
                  <a:schemeClr val="dk1"/>
                </a:solidFill>
                <a:latin typeface="Century Gothic"/>
                <a:ea typeface="Century Gothic"/>
                <a:cs typeface="Century Gothic"/>
                <a:sym typeface="Century Gothic"/>
              </a:rPr>
            </a:br>
          </a:p>
        </p:txBody>
      </p:sp>
      <p:sp>
        <p:nvSpPr>
          <p:cNvPr id="320" name="Shape 3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a:t>
            </a:r>
          </a:p>
        </p:txBody>
      </p:sp>
      <p:sp>
        <p:nvSpPr>
          <p:cNvPr id="321" name="Shape 32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buSzPct val="25000"/>
              <a:buNone/>
            </a:pPr>
            <a:r>
              <a:rPr lang="fr-FR" sz="3200">
                <a:solidFill>
                  <a:schemeClr val="dk1"/>
                </a:solidFill>
                <a:latin typeface="Century Gothic"/>
                <a:ea typeface="Century Gothic"/>
                <a:cs typeface="Century Gothic"/>
                <a:sym typeface="Century Gothic"/>
              </a:rPr>
              <a:t>display:none, visibility:hidden</a:t>
            </a:r>
          </a:p>
        </p:txBody>
      </p:sp>
      <p:pic>
        <p:nvPicPr>
          <p:cNvPr id="322" name="Shape 322"/>
          <p:cNvPicPr preferRelativeResize="0"/>
          <p:nvPr/>
        </p:nvPicPr>
        <p:blipFill rotWithShape="1">
          <a:blip r:embed="rId3">
            <a:alphaModFix/>
          </a:blip>
          <a:srcRect b="0" l="0" r="0" t="0"/>
          <a:stretch/>
        </p:blipFill>
        <p:spPr>
          <a:xfrm>
            <a:off x="1187624" y="3645023"/>
            <a:ext cx="1578029" cy="1368151"/>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Shape 199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en-têtes envoyés par le serveur contiennent les informations relatives au jeu de caractères employé.</a:t>
            </a:r>
            <a:br>
              <a:rPr b="1" i="0" lang="fr-FR" sz="3240" u="none" cap="none" strike="noStrike">
                <a:solidFill>
                  <a:schemeClr val="dk1"/>
                </a:solidFill>
                <a:latin typeface="Century Gothic"/>
                <a:ea typeface="Century Gothic"/>
                <a:cs typeface="Century Gothic"/>
                <a:sym typeface="Century Gothic"/>
              </a:rPr>
            </a:br>
          </a:p>
        </p:txBody>
      </p:sp>
      <p:sp>
        <p:nvSpPr>
          <p:cNvPr id="2000" name="Shape 200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212</a:t>
            </a:r>
          </a:p>
        </p:txBody>
      </p:sp>
      <p:sp>
        <p:nvSpPr>
          <p:cNvPr id="2001" name="Shape 200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Hello, my name is UTF8</a:t>
            </a: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Shape 200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respecte l'ordre préférentiel de langues des outils de consultation.</a:t>
            </a:r>
          </a:p>
        </p:txBody>
      </p:sp>
      <p:sp>
        <p:nvSpPr>
          <p:cNvPr id="2008" name="Shape 200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213</a:t>
            </a:r>
          </a:p>
        </p:txBody>
      </p:sp>
      <p:pic>
        <p:nvPicPr>
          <p:cNvPr id="2009" name="Shape 200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010" name="Shape 2010"/>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011" name="Shape 2011"/>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Moi je veux en EN</a:t>
            </a:r>
          </a:p>
        </p:txBody>
      </p:sp>
      <p:sp>
        <p:nvSpPr>
          <p:cNvPr id="2012" name="Shape 2012"/>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OK, OK…</a:t>
            </a:r>
          </a:p>
        </p:txBody>
      </p:sp>
      <p:sp>
        <p:nvSpPr>
          <p:cNvPr id="2013" name="Shape 2013"/>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Content-language: fr, en</a:t>
            </a: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Shape 20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feuilles de style sont minifiées.</a:t>
            </a:r>
          </a:p>
        </p:txBody>
      </p:sp>
      <p:sp>
        <p:nvSpPr>
          <p:cNvPr id="2020" name="Shape 20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214</a:t>
            </a:r>
          </a:p>
        </p:txBody>
      </p:sp>
      <p:sp>
        <p:nvSpPr>
          <p:cNvPr id="2021" name="Shape 2021"/>
          <p:cNvSpPr/>
          <p:nvPr/>
        </p:nvSpPr>
        <p:spPr>
          <a:xfrm>
            <a:off x="3347864" y="2096851"/>
            <a:ext cx="936103" cy="360040"/>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00">
                <a:solidFill>
                  <a:schemeClr val="dk1"/>
                </a:solidFill>
                <a:latin typeface="Century Gothic"/>
                <a:ea typeface="Century Gothic"/>
                <a:cs typeface="Century Gothic"/>
                <a:sym typeface="Century Gothic"/>
              </a:rPr>
              <a:t>css</a:t>
            </a:r>
          </a:p>
        </p:txBody>
      </p:sp>
      <p:sp>
        <p:nvSpPr>
          <p:cNvPr id="2022" name="Shape 2022"/>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215</a:t>
            </a:r>
          </a:p>
        </p:txBody>
      </p:sp>
      <p:sp>
        <p:nvSpPr>
          <p:cNvPr id="2023" name="Shape 2023"/>
          <p:cNvSpPr/>
          <p:nvPr/>
        </p:nvSpPr>
        <p:spPr>
          <a:xfrm>
            <a:off x="475927" y="3933055"/>
            <a:ext cx="6408712" cy="194421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scripts du site sont minifiés</a:t>
            </a:r>
          </a:p>
        </p:txBody>
      </p:sp>
      <p:sp>
        <p:nvSpPr>
          <p:cNvPr id="2024" name="Shape 2024"/>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25" name="Shape 2025"/>
          <p:cNvSpPr txBox="1"/>
          <p:nvPr/>
        </p:nvSpPr>
        <p:spPr>
          <a:xfrm>
            <a:off x="7093396"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2026" name="Shape 2026"/>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27" name="Shape 2027"/>
          <p:cNvSpPr txBox="1"/>
          <p:nvPr/>
        </p:nvSpPr>
        <p:spPr>
          <a:xfrm>
            <a:off x="8461547"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2028" name="Shape 2028"/>
          <p:cNvSpPr/>
          <p:nvPr/>
        </p:nvSpPr>
        <p:spPr>
          <a:xfrm>
            <a:off x="3491880" y="5054621"/>
            <a:ext cx="936103" cy="360040"/>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00">
                <a:solidFill>
                  <a:schemeClr val="dk1"/>
                </a:solidFill>
                <a:latin typeface="Century Gothic"/>
                <a:ea typeface="Century Gothic"/>
                <a:cs typeface="Century Gothic"/>
                <a:sym typeface="Century Gothic"/>
              </a:rPr>
              <a:t>javascript</a:t>
            </a:r>
          </a:p>
        </p:txBody>
      </p:sp>
      <p:pic>
        <p:nvPicPr>
          <p:cNvPr id="2029" name="Shape 2029"/>
          <p:cNvPicPr preferRelativeResize="0"/>
          <p:nvPr/>
        </p:nvPicPr>
        <p:blipFill rotWithShape="1">
          <a:blip r:embed="rId3">
            <a:alphaModFix/>
          </a:blip>
          <a:srcRect b="0" l="0" r="0" t="0"/>
          <a:stretch/>
        </p:blipFill>
        <p:spPr>
          <a:xfrm>
            <a:off x="1317587" y="1484783"/>
            <a:ext cx="4996656" cy="2309812"/>
          </a:xfrm>
          <a:prstGeom prst="rect">
            <a:avLst/>
          </a:prstGeom>
          <a:noFill/>
          <a:ln>
            <a:noFill/>
          </a:ln>
        </p:spPr>
      </p:pic>
      <p:pic>
        <p:nvPicPr>
          <p:cNvPr id="2030" name="Shape 2030"/>
          <p:cNvPicPr preferRelativeResize="0"/>
          <p:nvPr/>
        </p:nvPicPr>
        <p:blipFill rotWithShape="1">
          <a:blip r:embed="rId4">
            <a:alphaModFix/>
          </a:blip>
          <a:srcRect b="0" l="0" r="0" t="0"/>
          <a:stretch/>
        </p:blipFill>
        <p:spPr>
          <a:xfrm>
            <a:off x="1315601" y="4699012"/>
            <a:ext cx="4998640" cy="194202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Shape 20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fonctions de scripts internes au site sont placées dans des fichiers externes</a:t>
            </a:r>
          </a:p>
        </p:txBody>
      </p:sp>
      <p:sp>
        <p:nvSpPr>
          <p:cNvPr id="2036" name="Shape 20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216</a:t>
            </a:r>
          </a:p>
        </p:txBody>
      </p:sp>
      <p:pic>
        <p:nvPicPr>
          <p:cNvPr id="2037" name="Shape 2037"/>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038" name="Shape 2038"/>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039" name="Shape 2039"/>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C’est de la discrimination</a:t>
            </a:r>
          </a:p>
        </p:txBody>
      </p:sp>
      <p:sp>
        <p:nvSpPr>
          <p:cNvPr id="2040" name="Shape 2040"/>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Oui, « by design »</a:t>
            </a:r>
          </a:p>
        </p:txBody>
      </p:sp>
      <p:sp>
        <p:nvSpPr>
          <p:cNvPr id="2041" name="Shape 2041"/>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HTML only</a:t>
            </a: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Shape 204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du site et de ses sous-domaines fonctionnent avec ou sans préfixe www.</a:t>
            </a:r>
          </a:p>
        </p:txBody>
      </p:sp>
      <p:sp>
        <p:nvSpPr>
          <p:cNvPr id="2048" name="Shape 204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217</a:t>
            </a: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pic>
        <p:nvPicPr>
          <p:cNvPr id="2053" name="Shape 2053"/>
          <p:cNvPicPr preferRelativeResize="0"/>
          <p:nvPr/>
        </p:nvPicPr>
        <p:blipFill rotWithShape="1">
          <a:blip r:embed="rId3">
            <a:alphaModFix/>
          </a:blip>
          <a:srcRect b="0" l="0" r="0" t="0"/>
          <a:stretch/>
        </p:blipFill>
        <p:spPr>
          <a:xfrm>
            <a:off x="0" y="0"/>
            <a:ext cx="9192732" cy="6858000"/>
          </a:xfrm>
          <a:prstGeom prst="rect">
            <a:avLst/>
          </a:prstGeom>
          <a:noFill/>
          <a:ln>
            <a:noFill/>
          </a:ln>
        </p:spPr>
      </p:pic>
      <p:sp>
        <p:nvSpPr>
          <p:cNvPr id="2054" name="Shape 2054"/>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Syndication</a:t>
            </a:r>
          </a:p>
        </p:txBody>
      </p:sp>
      <p:sp>
        <p:nvSpPr>
          <p:cNvPr id="2055" name="Shape 2055"/>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Shape 206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des fils de syndication indique leur fréquence de mise à jour.</a:t>
            </a:r>
          </a:p>
        </p:txBody>
      </p:sp>
      <p:sp>
        <p:nvSpPr>
          <p:cNvPr id="2062" name="Shape 206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218</a:t>
            </a:r>
          </a:p>
        </p:txBody>
      </p:sp>
      <p:pic>
        <p:nvPicPr>
          <p:cNvPr descr="Capture d’écran 2015-10-04 à 22.35.09.png" id="2063" name="Shape 2063"/>
          <p:cNvPicPr preferRelativeResize="0"/>
          <p:nvPr/>
        </p:nvPicPr>
        <p:blipFill rotWithShape="1">
          <a:blip r:embed="rId3">
            <a:alphaModFix/>
          </a:blip>
          <a:srcRect b="0" l="0" r="0" t="0"/>
          <a:stretch/>
        </p:blipFill>
        <p:spPr>
          <a:xfrm>
            <a:off x="179511" y="2708919"/>
            <a:ext cx="8788400" cy="209549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Shape 206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2880" u="none" cap="none" strike="noStrike">
                <a:solidFill>
                  <a:schemeClr val="dk1"/>
                </a:solidFill>
                <a:latin typeface="Century Gothic"/>
                <a:ea typeface="Century Gothic"/>
                <a:cs typeface="Century Gothic"/>
                <a:sym typeface="Century Gothic"/>
              </a:rPr>
              <a:t>Les fils de syndication sont détectables par les agents utilisateurs</a:t>
            </a:r>
          </a:p>
        </p:txBody>
      </p:sp>
      <p:sp>
        <p:nvSpPr>
          <p:cNvPr id="2070" name="Shape 207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219</a:t>
            </a:r>
          </a:p>
        </p:txBody>
      </p:sp>
      <p:sp>
        <p:nvSpPr>
          <p:cNvPr id="2071" name="Shape 2071"/>
          <p:cNvSpPr txBox="1"/>
          <p:nvPr/>
        </p:nvSpPr>
        <p:spPr>
          <a:xfrm>
            <a:off x="467543" y="2646040"/>
            <a:ext cx="6419056" cy="1359023"/>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lang="fr-FR" sz="3120">
                <a:solidFill>
                  <a:schemeClr val="dk1"/>
                </a:solidFill>
                <a:latin typeface="Century Gothic"/>
                <a:ea typeface="Century Gothic"/>
                <a:cs typeface="Century Gothic"/>
                <a:sym typeface="Century Gothic"/>
              </a:rPr>
              <a:t>Les hyperliens contenus dans les fils de syndication sont absolus</a:t>
            </a:r>
          </a:p>
        </p:txBody>
      </p:sp>
      <p:sp>
        <p:nvSpPr>
          <p:cNvPr id="2072" name="Shape 2072"/>
          <p:cNvSpPr txBox="1"/>
          <p:nvPr/>
        </p:nvSpPr>
        <p:spPr>
          <a:xfrm>
            <a:off x="7092279" y="2785640"/>
            <a:ext cx="1944216"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220</a:t>
            </a:r>
          </a:p>
        </p:txBody>
      </p:sp>
      <p:sp>
        <p:nvSpPr>
          <p:cNvPr id="2073" name="Shape 2073"/>
          <p:cNvSpPr txBox="1"/>
          <p:nvPr/>
        </p:nvSpPr>
        <p:spPr>
          <a:xfrm>
            <a:off x="457645" y="5094312"/>
            <a:ext cx="6419056" cy="1070992"/>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lang="fr-FR" sz="3120">
                <a:solidFill>
                  <a:schemeClr val="dk1"/>
                </a:solidFill>
                <a:latin typeface="Century Gothic"/>
                <a:ea typeface="Century Gothic"/>
                <a:cs typeface="Century Gothic"/>
                <a:sym typeface="Century Gothic"/>
              </a:rPr>
              <a:t>Le site propose au moins un lien vers chaque fil de syndication.</a:t>
            </a:r>
          </a:p>
        </p:txBody>
      </p:sp>
      <p:sp>
        <p:nvSpPr>
          <p:cNvPr id="2074" name="Shape 2074"/>
          <p:cNvSpPr txBox="1"/>
          <p:nvPr/>
        </p:nvSpPr>
        <p:spPr>
          <a:xfrm>
            <a:off x="7093396" y="523391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221</a:t>
            </a:r>
          </a:p>
        </p:txBody>
      </p:sp>
      <p:sp>
        <p:nvSpPr>
          <p:cNvPr id="2075" name="Shape 2075"/>
          <p:cNvSpPr txBox="1"/>
          <p:nvPr/>
        </p:nvSpPr>
        <p:spPr>
          <a:xfrm>
            <a:off x="7092279" y="2477863"/>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76" name="Shape 2076"/>
          <p:cNvSpPr txBox="1"/>
          <p:nvPr/>
        </p:nvSpPr>
        <p:spPr>
          <a:xfrm>
            <a:off x="7093396" y="492613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77" name="Shape 2077"/>
          <p:cNvSpPr txBox="1"/>
          <p:nvPr/>
        </p:nvSpPr>
        <p:spPr>
          <a:xfrm>
            <a:off x="7093396" y="6150271"/>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2078" name="Shape 2078"/>
          <p:cNvSpPr txBox="1"/>
          <p:nvPr/>
        </p:nvSpPr>
        <p:spPr>
          <a:xfrm>
            <a:off x="7777471" y="6150271"/>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79" name="Shape 2079"/>
          <p:cNvSpPr txBox="1"/>
          <p:nvPr/>
        </p:nvSpPr>
        <p:spPr>
          <a:xfrm>
            <a:off x="8461547" y="6150271"/>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2080" name="Shape 2080"/>
          <p:cNvSpPr txBox="1"/>
          <p:nvPr/>
        </p:nvSpPr>
        <p:spPr>
          <a:xfrm>
            <a:off x="7092279" y="3701998"/>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2081" name="Shape 2081"/>
          <p:cNvSpPr txBox="1"/>
          <p:nvPr/>
        </p:nvSpPr>
        <p:spPr>
          <a:xfrm>
            <a:off x="7776356" y="370199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82" name="Shape 2082"/>
          <p:cNvSpPr txBox="1"/>
          <p:nvPr/>
        </p:nvSpPr>
        <p:spPr>
          <a:xfrm>
            <a:off x="8460432" y="370199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pic>
        <p:nvPicPr>
          <p:cNvPr id="2087" name="Shape 2087"/>
          <p:cNvPicPr preferRelativeResize="0"/>
          <p:nvPr/>
        </p:nvPicPr>
        <p:blipFill rotWithShape="1">
          <a:blip r:embed="rId3">
            <a:alphaModFix/>
          </a:blip>
          <a:srcRect b="0" l="0" r="0" t="0"/>
          <a:stretch/>
        </p:blipFill>
        <p:spPr>
          <a:xfrm>
            <a:off x="0" y="0"/>
            <a:ext cx="9204837" cy="6985425"/>
          </a:xfrm>
          <a:prstGeom prst="rect">
            <a:avLst/>
          </a:prstGeom>
          <a:noFill/>
          <a:ln>
            <a:noFill/>
          </a:ln>
        </p:spPr>
      </p:pic>
      <p:sp>
        <p:nvSpPr>
          <p:cNvPr id="2088" name="Shape 2088"/>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Tableaux</a:t>
            </a:r>
          </a:p>
        </p:txBody>
      </p:sp>
      <p:sp>
        <p:nvSpPr>
          <p:cNvPr id="2089" name="Shape 2089"/>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Shape 209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cellules des tableaux de données sont reliées à leurs en-têtes.</a:t>
            </a:r>
          </a:p>
        </p:txBody>
      </p:sp>
      <p:sp>
        <p:nvSpPr>
          <p:cNvPr id="2096" name="Shape 209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222</a:t>
            </a:r>
          </a:p>
        </p:txBody>
      </p:sp>
      <p:pic>
        <p:nvPicPr>
          <p:cNvPr descr="Capture d’écran 2015-10-04 à 22.58.46.png" id="2097" name="Shape 2097"/>
          <p:cNvPicPr preferRelativeResize="0"/>
          <p:nvPr/>
        </p:nvPicPr>
        <p:blipFill rotWithShape="1">
          <a:blip r:embed="rId3">
            <a:alphaModFix/>
          </a:blip>
          <a:srcRect b="0" l="0" r="0" t="0"/>
          <a:stretch/>
        </p:blipFill>
        <p:spPr>
          <a:xfrm>
            <a:off x="1547663" y="3375732"/>
            <a:ext cx="5652119" cy="24658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et le sens de chaque page ne sont pas altérés lorsque les styles sont désactivés.</a:t>
            </a:r>
            <a:br>
              <a:rPr b="1" i="0" lang="fr-FR" sz="3240" u="none" cap="none" strike="noStrike">
                <a:solidFill>
                  <a:schemeClr val="dk1"/>
                </a:solidFill>
                <a:latin typeface="Century Gothic"/>
                <a:ea typeface="Century Gothic"/>
                <a:cs typeface="Century Gothic"/>
                <a:sym typeface="Century Gothic"/>
              </a:rPr>
            </a:br>
          </a:p>
        </p:txBody>
      </p:sp>
      <p:sp>
        <p:nvSpPr>
          <p:cNvPr id="329" name="Shape 3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a:t>
            </a:r>
          </a:p>
        </p:txBody>
      </p:sp>
      <p:pic>
        <p:nvPicPr>
          <p:cNvPr descr="Capture d’écran 2015-10-03 à 18.01.09.png" id="330" name="Shape 330"/>
          <p:cNvPicPr preferRelativeResize="0"/>
          <p:nvPr/>
        </p:nvPicPr>
        <p:blipFill rotWithShape="1">
          <a:blip r:embed="rId3">
            <a:alphaModFix/>
          </a:blip>
          <a:srcRect b="0" l="0" r="0" t="0"/>
          <a:stretch/>
        </p:blipFill>
        <p:spPr>
          <a:xfrm>
            <a:off x="3203848" y="3861048"/>
            <a:ext cx="5796136" cy="2501073"/>
          </a:xfrm>
          <a:prstGeom prst="rect">
            <a:avLst/>
          </a:prstGeom>
          <a:noFill/>
          <a:ln>
            <a:noFill/>
          </a:ln>
          <a:effectLst>
            <a:outerShdw blurRad="292100" rotWithShape="0" algn="tl" dir="2700000" dist="139700">
              <a:srgbClr val="333333">
                <a:alpha val="64705"/>
              </a:srgbClr>
            </a:outerShdw>
          </a:effectLst>
        </p:spPr>
      </p:pic>
      <p:pic>
        <p:nvPicPr>
          <p:cNvPr descr="Capture d’écran 2015-10-03 à 18.01.24.png" id="331" name="Shape 331"/>
          <p:cNvPicPr preferRelativeResize="0"/>
          <p:nvPr/>
        </p:nvPicPr>
        <p:blipFill rotWithShape="1">
          <a:blip r:embed="rId4">
            <a:alphaModFix/>
          </a:blip>
          <a:srcRect b="0" l="0" r="0" t="0"/>
          <a:stretch/>
        </p:blipFill>
        <p:spPr>
          <a:xfrm>
            <a:off x="395536" y="2204864"/>
            <a:ext cx="5364087" cy="23131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Shape 21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titres des tableaux de données sont renseignés.</a:t>
            </a:r>
          </a:p>
        </p:txBody>
      </p:sp>
      <p:sp>
        <p:nvSpPr>
          <p:cNvPr id="2104" name="Shape 21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223</a:t>
            </a:r>
          </a:p>
        </p:txBody>
      </p:sp>
      <p:pic>
        <p:nvPicPr>
          <p:cNvPr descr="Capture d’écran 2015-10-04 à 22.58.46.png" id="2105" name="Shape 2105"/>
          <p:cNvPicPr preferRelativeResize="0"/>
          <p:nvPr/>
        </p:nvPicPr>
        <p:blipFill rotWithShape="1">
          <a:blip r:embed="rId3">
            <a:alphaModFix/>
          </a:blip>
          <a:srcRect b="0" l="0" r="0" t="0"/>
          <a:stretch/>
        </p:blipFill>
        <p:spPr>
          <a:xfrm>
            <a:off x="1547663" y="2276872"/>
            <a:ext cx="5652119" cy="356473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Shape 211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linéarisation des tableaux utilisés pour la mise en page ne nuit pas à la compréhension des contenus.</a:t>
            </a:r>
          </a:p>
        </p:txBody>
      </p:sp>
      <p:sp>
        <p:nvSpPr>
          <p:cNvPr id="2112" name="Shape 211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224</a:t>
            </a: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Shape 21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tableaux de données ne sont pas remplacés par des images</a:t>
            </a:r>
          </a:p>
        </p:txBody>
      </p:sp>
      <p:sp>
        <p:nvSpPr>
          <p:cNvPr id="2118" name="Shape 21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225</a:t>
            </a:r>
          </a:p>
        </p:txBody>
      </p:sp>
      <p:pic>
        <p:nvPicPr>
          <p:cNvPr id="2119" name="Shape 2119"/>
          <p:cNvPicPr preferRelativeResize="0"/>
          <p:nvPr/>
        </p:nvPicPr>
        <p:blipFill rotWithShape="1">
          <a:blip r:embed="rId3">
            <a:alphaModFix/>
          </a:blip>
          <a:srcRect b="0" l="0" r="0" t="0"/>
          <a:stretch/>
        </p:blipFill>
        <p:spPr>
          <a:xfrm>
            <a:off x="683568" y="2996951"/>
            <a:ext cx="7993781" cy="3568629"/>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4" name="Shape 2124"/>
        <p:cNvGrpSpPr/>
        <p:nvPr/>
      </p:nvGrpSpPr>
      <p:grpSpPr>
        <a:xfrm>
          <a:off x="0" y="0"/>
          <a:ext cx="0" cy="0"/>
          <a:chOff x="0" y="0"/>
          <a:chExt cx="0" cy="0"/>
        </a:xfrm>
      </p:grpSpPr>
      <p:sp>
        <p:nvSpPr>
          <p:cNvPr id="2125" name="Shape 212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tableaux de données ne sont pas simulés à l'aide de texte mis en forme.</a:t>
            </a:r>
          </a:p>
        </p:txBody>
      </p:sp>
      <p:sp>
        <p:nvSpPr>
          <p:cNvPr id="2126" name="Shape 21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226</a:t>
            </a:r>
          </a:p>
        </p:txBody>
      </p:sp>
      <p:sp>
        <p:nvSpPr>
          <p:cNvPr id="2127" name="Shape 2127"/>
          <p:cNvSpPr txBox="1"/>
          <p:nvPr/>
        </p:nvSpPr>
        <p:spPr>
          <a:xfrm>
            <a:off x="179511" y="2732726"/>
            <a:ext cx="6552728" cy="954106"/>
          </a:xfrm>
          <a:prstGeom prst="rect">
            <a:avLst/>
          </a:prstGeom>
          <a:noFill/>
          <a:ln cap="flat" cmpd="sng" w="9525">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fr-FR" sz="1400">
                <a:solidFill>
                  <a:schemeClr val="dk1"/>
                </a:solidFill>
                <a:latin typeface="Century Gothic"/>
                <a:ea typeface="Century Gothic"/>
                <a:cs typeface="Century Gothic"/>
                <a:sym typeface="Century Gothic"/>
              </a:rPr>
              <a:t>Mois	!	Chiffre1	!	Chiffre2	!	Chiffre3</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Janvier	!	3456	!	3456	!	7659</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Février	!	5657	!	7654	!	5546</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Mars	!	5677	!	6655	!	6556</a:t>
            </a:r>
          </a:p>
        </p:txBody>
      </p:sp>
      <p:sp>
        <p:nvSpPr>
          <p:cNvPr id="2128" name="Shape 2128"/>
          <p:cNvSpPr txBox="1"/>
          <p:nvPr/>
        </p:nvSpPr>
        <p:spPr>
          <a:xfrm>
            <a:off x="5148064" y="3933055"/>
            <a:ext cx="3168351" cy="2677656"/>
          </a:xfrm>
          <a:prstGeom prst="rect">
            <a:avLst/>
          </a:prstGeom>
          <a:noFill/>
          <a:ln cap="flat" cmpd="sng" w="9525">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fr-FR" sz="1400">
                <a:solidFill>
                  <a:schemeClr val="dk1"/>
                </a:solidFill>
                <a:latin typeface="Century Gothic"/>
                <a:ea typeface="Century Gothic"/>
                <a:cs typeface="Century Gothic"/>
                <a:sym typeface="Century Gothic"/>
              </a:rPr>
              <a:t>Mois	!	Chiffre1	!	Chiffre2	!	Chiffre3</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Janvier	!	3456	!	3456	!	7659</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Février	!	5657	!	7654	!	5546</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Mars	!	5677	!	6655	!	6556</a:t>
            </a: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Shape 213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226 bonnes pratiques </a:t>
            </a:r>
            <a:br>
              <a:rPr b="1" i="0" lang="fr-FR" sz="4400" u="none" cap="none" strike="noStrike">
                <a:solidFill>
                  <a:schemeClr val="dk1"/>
                </a:solidFill>
                <a:latin typeface="Century Gothic"/>
                <a:ea typeface="Century Gothic"/>
                <a:cs typeface="Century Gothic"/>
                <a:sym typeface="Century Gothic"/>
              </a:rPr>
            </a:br>
            <a:r>
              <a:rPr b="1" i="0" lang="fr-FR" sz="4400" u="none" cap="none" strike="noStrike">
                <a:solidFill>
                  <a:schemeClr val="dk1"/>
                </a:solidFill>
                <a:latin typeface="Century Gothic"/>
                <a:ea typeface="Century Gothic"/>
                <a:cs typeface="Century Gothic"/>
                <a:sym typeface="Century Gothic"/>
              </a:rPr>
              <a:t>par le menu</a:t>
            </a:r>
          </a:p>
        </p:txBody>
      </p:sp>
      <p:pic>
        <p:nvPicPr>
          <p:cNvPr id="2134" name="Shape 2134"/>
          <p:cNvPicPr preferRelativeResize="0"/>
          <p:nvPr/>
        </p:nvPicPr>
        <p:blipFill rotWithShape="1">
          <a:blip r:embed="rId3">
            <a:alphaModFix/>
          </a:blip>
          <a:srcRect b="0" l="0" r="0" t="0"/>
          <a:stretch/>
        </p:blipFill>
        <p:spPr>
          <a:xfrm>
            <a:off x="2195735" y="-315415"/>
            <a:ext cx="4403327" cy="4403327"/>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pic>
        <p:nvPicPr>
          <p:cNvPr descr="https://c1.staticflickr.com/1/5/4852974_5afb97202d.jpg" id="2139" name="Shape 2139"/>
          <p:cNvPicPr preferRelativeResize="0"/>
          <p:nvPr/>
        </p:nvPicPr>
        <p:blipFill rotWithShape="1">
          <a:blip r:embed="rId3">
            <a:alphaModFix/>
          </a:blip>
          <a:srcRect b="0" l="0" r="0" t="0"/>
          <a:stretch/>
        </p:blipFill>
        <p:spPr>
          <a:xfrm>
            <a:off x="2051719" y="692695"/>
            <a:ext cx="5167623" cy="3582888"/>
          </a:xfrm>
          <a:prstGeom prst="rect">
            <a:avLst/>
          </a:prstGeom>
          <a:noFill/>
          <a:ln>
            <a:noFill/>
          </a:ln>
        </p:spPr>
      </p:pic>
      <p:sp>
        <p:nvSpPr>
          <p:cNvPr id="2140" name="Shape 2140"/>
          <p:cNvSpPr/>
          <p:nvPr/>
        </p:nvSpPr>
        <p:spPr>
          <a:xfrm>
            <a:off x="5220071" y="692695"/>
            <a:ext cx="3237855" cy="1152128"/>
          </a:xfrm>
          <a:prstGeom prst="wedgeEllipseCallout">
            <a:avLst>
              <a:gd fmla="val -42997" name="adj1"/>
              <a:gd fmla="val 53458" name="adj2"/>
            </a:avLst>
          </a:prstGeom>
          <a:noFill/>
          <a:ln cap="flat" cmpd="sng" w="25400">
            <a:solidFill>
              <a:srgbClr val="7F7F7F"/>
            </a:solidFill>
            <a:prstDash val="solid"/>
            <a:round/>
            <a:headEnd len="med" w="med" type="none"/>
            <a:tailEnd len="med" w="med" type="none"/>
          </a:ln>
        </p:spPr>
        <p:txBody>
          <a:bodyPr anchorCtr="0" anchor="ctr" bIns="36000" lIns="36000" rIns="36000" tIns="36000">
            <a:noAutofit/>
          </a:bodyPr>
          <a:lstStyle/>
          <a:p>
            <a:pPr indent="0" lvl="0" marL="0" marR="0" rtl="0" algn="ctr">
              <a:spcBef>
                <a:spcPts val="0"/>
              </a:spcBef>
              <a:buSzPct val="25000"/>
              <a:buNone/>
            </a:pPr>
            <a:r>
              <a:rPr b="1" lang="fr-FR" sz="2800">
                <a:solidFill>
                  <a:srgbClr val="7F7F7F"/>
                </a:solidFill>
                <a:latin typeface="Century Gothic"/>
                <a:ea typeface="Century Gothic"/>
                <a:cs typeface="Century Gothic"/>
                <a:sym typeface="Century Gothic"/>
              </a:rPr>
              <a:t>You fuckin’ kiddin’ me ?</a:t>
            </a:r>
          </a:p>
        </p:txBody>
      </p:sp>
      <p:sp>
        <p:nvSpPr>
          <p:cNvPr id="2141" name="Shape 2141"/>
          <p:cNvSpPr txBox="1"/>
          <p:nvPr/>
        </p:nvSpPr>
        <p:spPr>
          <a:xfrm>
            <a:off x="683568" y="41275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spcAft>
                <a:spcPts val="0"/>
              </a:spcAft>
              <a:buClr>
                <a:schemeClr val="dk1"/>
              </a:buClr>
              <a:buSzPct val="25000"/>
              <a:buFont typeface="Century Gothic"/>
              <a:buNone/>
            </a:pPr>
            <a:r>
              <a:rPr b="1" lang="fr-FR" sz="4400">
                <a:solidFill>
                  <a:schemeClr val="dk1"/>
                </a:solidFill>
                <a:latin typeface="Century Gothic"/>
                <a:ea typeface="Century Gothic"/>
                <a:cs typeface="Century Gothic"/>
                <a:sym typeface="Century Gothic"/>
              </a:rPr>
              <a:t>One more thing…</a:t>
            </a:r>
          </a:p>
          <a:p>
            <a:pPr indent="0" lvl="0" marL="0" marR="0" rtl="0" algn="ctr">
              <a:spcBef>
                <a:spcPts val="0"/>
              </a:spcBef>
              <a:buClr>
                <a:schemeClr val="dk1"/>
              </a:buClr>
              <a:buFont typeface="Century Gothic"/>
              <a:buNone/>
            </a:pPr>
            <a:r>
              <a:t/>
            </a:r>
            <a:endParaRPr b="1" sz="4400">
              <a:solidFill>
                <a:schemeClr val="dk1"/>
              </a:solidFill>
              <a:latin typeface="Century Gothic"/>
              <a:ea typeface="Century Gothic"/>
              <a:cs typeface="Century Gothic"/>
              <a:sym typeface="Century Gothic"/>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Shape 2146"/>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125 recommandations</a:t>
            </a:r>
          </a:p>
        </p:txBody>
      </p:sp>
      <p:sp>
        <p:nvSpPr>
          <p:cNvPr id="2147" name="Shape 214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 niveau 4 »</a:t>
            </a:r>
          </a:p>
          <a:p>
            <a:pPr indent="0" lvl="0" marL="0" marR="0" rtl="0" algn="l">
              <a:spcBef>
                <a:spcPts val="640"/>
              </a:spcBef>
              <a:spcAft>
                <a:spcPts val="0"/>
              </a:spcAft>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Pas toujours :  Réaliste : universel /consensuel / vérifiable /utile</a:t>
            </a:r>
          </a:p>
          <a:p>
            <a:pPr indent="0" lvl="0" marL="0" marR="0" rtl="0" algn="l">
              <a:spcBef>
                <a:spcPts val="640"/>
              </a:spcBef>
              <a:spcAft>
                <a:spcPts val="0"/>
              </a:spcAft>
              <a:buClr>
                <a:schemeClr val="dk1"/>
              </a:buClr>
              <a:buSzPct val="25000"/>
              <a:buFont typeface="Arial"/>
              <a:buNone/>
            </a:pPr>
            <a:r>
              <a:t/>
            </a:r>
            <a:endParaRPr b="0" i="0" sz="3200" u="none" cap="none" strike="noStrike">
              <a:solidFill>
                <a:schemeClr val="dk1"/>
              </a:solidFill>
              <a:latin typeface="Century Gothic"/>
              <a:ea typeface="Century Gothic"/>
              <a:cs typeface="Century Gothic"/>
              <a:sym typeface="Century Gothic"/>
            </a:endParaRPr>
          </a:p>
          <a:p>
            <a:pPr indent="0" lvl="0" marL="0" marR="0" rtl="0" algn="l">
              <a:spcBef>
                <a:spcPts val="640"/>
              </a:spcBef>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Exemple : </a:t>
            </a:r>
            <a:r>
              <a:rPr b="0" i="0" lang="fr-FR" sz="3200" u="sng" cap="none" strike="noStrike">
                <a:solidFill>
                  <a:schemeClr val="hlink"/>
                </a:solidFill>
                <a:latin typeface="Century Gothic"/>
                <a:ea typeface="Century Gothic"/>
                <a:cs typeface="Century Gothic"/>
                <a:sym typeface="Century Gothic"/>
                <a:hlinkClick r:id="rId3"/>
              </a:rPr>
              <a:t>Les tableaux de données des documents PDF internes sont structurés.</a:t>
            </a: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pic>
        <p:nvPicPr>
          <p:cNvPr descr="https://upload.wikimedia.org/wikipedia/commons/thumb/e/ea/Thats_all_folks.svg/2000px-Thats_all_folks.svg.png" id="2152" name="Shape 2152"/>
          <p:cNvPicPr preferRelativeResize="0"/>
          <p:nvPr/>
        </p:nvPicPr>
        <p:blipFill rotWithShape="1">
          <a:blip r:embed="rId3">
            <a:alphaModFix/>
          </a:blip>
          <a:srcRect b="0" l="0" r="0" t="0"/>
          <a:stretch/>
        </p:blipFill>
        <p:spPr>
          <a:xfrm>
            <a:off x="0" y="0"/>
            <a:ext cx="9144000" cy="6897552"/>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Shape 215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Sources et remerciements</a:t>
            </a:r>
          </a:p>
        </p:txBody>
      </p:sp>
      <p:sp>
        <p:nvSpPr>
          <p:cNvPr id="2158" name="Shape 215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0" i="0" lang="fr-FR" sz="2720" u="none" cap="none" strike="noStrike">
                <a:solidFill>
                  <a:schemeClr val="dk1"/>
                </a:solidFill>
                <a:latin typeface="Century Gothic"/>
                <a:ea typeface="Century Gothic"/>
                <a:cs typeface="Century Gothic"/>
                <a:sym typeface="Century Gothic"/>
              </a:rPr>
              <a:t>Qualité Web, le livre (Eyroles)</a:t>
            </a:r>
          </a:p>
          <a:p>
            <a:pPr indent="0" lvl="0" marL="0" marR="0" rtl="0" algn="l">
              <a:lnSpc>
                <a:spcPct val="80000"/>
              </a:lnSpc>
              <a:spcBef>
                <a:spcPts val="1968"/>
              </a:spcBef>
              <a:spcAft>
                <a:spcPts val="0"/>
              </a:spcAft>
              <a:buClr>
                <a:schemeClr val="dk1"/>
              </a:buClr>
              <a:buSzPct val="25000"/>
              <a:buFont typeface="Arial"/>
              <a:buNone/>
            </a:pPr>
            <a:r>
              <a:rPr b="0" i="0" lang="fr-FR" sz="2720" u="none" cap="none" strike="noStrike">
                <a:solidFill>
                  <a:schemeClr val="dk1"/>
                </a:solidFill>
                <a:latin typeface="Century Gothic"/>
                <a:ea typeface="Century Gothic"/>
                <a:cs typeface="Century Gothic"/>
                <a:sym typeface="Century Gothic"/>
              </a:rPr>
              <a:t>Référentiel Opquast</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Elie Sloïm, Laurent Denis (Témésis)</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Delphine Malassingne (Ekino)</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Christophe Libert (Région Île-de-France)</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Luke Wroblewski (@lukew)</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Matt Groening (désolé pour la violation de ©)</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Le world wide web</a:t>
            </a:r>
          </a:p>
          <a:p>
            <a:pPr indent="0" lvl="0" marL="0" marR="0" rtl="0" algn="l">
              <a:lnSpc>
                <a:spcPct val="80000"/>
              </a:lnSpc>
              <a:spcBef>
                <a:spcPts val="1144"/>
              </a:spcBef>
              <a:spcAft>
                <a:spcPts val="0"/>
              </a:spcAft>
              <a:buClr>
                <a:schemeClr val="dk1"/>
              </a:buClr>
              <a:buSzPct val="25000"/>
              <a:buFont typeface="Arial"/>
              <a:buNone/>
            </a:pPr>
            <a:r>
              <a:t/>
            </a:r>
            <a:endParaRPr b="0" i="0" sz="2720" u="none" cap="none" strike="noStrike">
              <a:solidFill>
                <a:schemeClr val="dk1"/>
              </a:solidFill>
              <a:latin typeface="Century Gothic"/>
              <a:ea typeface="Century Gothic"/>
              <a:cs typeface="Century Gothic"/>
              <a:sym typeface="Century Gothic"/>
            </a:endParaRPr>
          </a:p>
          <a:p>
            <a:pPr indent="0" lvl="0" marL="0" marR="0" rtl="0" algn="l">
              <a:lnSpc>
                <a:spcPct val="80000"/>
              </a:lnSpc>
              <a:spcBef>
                <a:spcPts val="544"/>
              </a:spcBef>
              <a:buClr>
                <a:schemeClr val="dk1"/>
              </a:buClr>
              <a:buSzPct val="25000"/>
              <a:buFont typeface="Arial"/>
              <a:buNone/>
            </a:pPr>
            <a:r>
              <a:t/>
            </a:r>
            <a:endParaRPr b="0" i="0" sz="272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Shape 2163"/>
          <p:cNvSpPr/>
          <p:nvPr/>
        </p:nvSpPr>
        <p:spPr>
          <a:xfrm>
            <a:off x="263094" y="6007326"/>
            <a:ext cx="8629385" cy="648742"/>
          </a:xfrm>
          <a:prstGeom prst="rect">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3175" lvl="0" marL="1793875" marR="0" rtl="0" algn="l">
              <a:spcBef>
                <a:spcPts val="0"/>
              </a:spcBef>
              <a:buSzPct val="25000"/>
              <a:buNone/>
            </a:pPr>
            <a:r>
              <a:rPr lang="fr-FR" sz="1400">
                <a:solidFill>
                  <a:schemeClr val="dk1"/>
                </a:solidFill>
                <a:latin typeface="Century Gothic"/>
                <a:ea typeface="Century Gothic"/>
                <a:cs typeface="Century Gothic"/>
                <a:sym typeface="Century Gothic"/>
              </a:rPr>
              <a:t>Ce support est en Creative Commons (</a:t>
            </a:r>
            <a:r>
              <a:rPr lang="fr-FR" sz="1400" u="sng">
                <a:solidFill>
                  <a:schemeClr val="hlink"/>
                </a:solidFill>
                <a:latin typeface="Century Gothic"/>
                <a:ea typeface="Century Gothic"/>
                <a:cs typeface="Century Gothic"/>
                <a:sym typeface="Century Gothic"/>
                <a:hlinkClick r:id="rId3"/>
              </a:rPr>
              <a:t>http://creativecommons.org/licenses</a:t>
            </a:r>
            <a:r>
              <a:rPr lang="fr-FR" sz="1400">
                <a:solidFill>
                  <a:schemeClr val="dk1"/>
                </a:solidFill>
                <a:latin typeface="Century Gothic"/>
                <a:ea typeface="Century Gothic"/>
                <a:cs typeface="Century Gothic"/>
                <a:sym typeface="Century Gothic"/>
              </a:rPr>
              <a:t>)</a:t>
            </a:r>
          </a:p>
          <a:p>
            <a:pPr indent="-3175" lvl="0" marL="1793875" marR="0" rtl="0" algn="l">
              <a:spcBef>
                <a:spcPts val="0"/>
              </a:spcBef>
              <a:buSzPct val="25000"/>
              <a:buNone/>
            </a:pPr>
            <a:r>
              <a:rPr lang="fr-FR" sz="1400">
                <a:solidFill>
                  <a:schemeClr val="dk1"/>
                </a:solidFill>
                <a:latin typeface="Century Gothic"/>
                <a:ea typeface="Century Gothic"/>
                <a:cs typeface="Century Gothic"/>
                <a:sym typeface="Century Gothic"/>
              </a:rPr>
              <a:t>CC BY-SA - Attribution - Partage dans les Mêmes Conditions  </a:t>
            </a:r>
          </a:p>
        </p:txBody>
      </p:sp>
      <p:pic>
        <p:nvPicPr>
          <p:cNvPr descr="http://creativecommons.org.nz/wp-content/uploads/2012/05/by-sa.png" id="2164" name="Shape 2164"/>
          <p:cNvPicPr preferRelativeResize="0"/>
          <p:nvPr/>
        </p:nvPicPr>
        <p:blipFill rotWithShape="1">
          <a:blip r:embed="rId4">
            <a:alphaModFix/>
          </a:blip>
          <a:srcRect b="0" l="0" r="0" t="0"/>
          <a:stretch/>
        </p:blipFill>
        <p:spPr>
          <a:xfrm>
            <a:off x="269320" y="6007326"/>
            <a:ext cx="1841590" cy="648742"/>
          </a:xfrm>
          <a:prstGeom prst="rect">
            <a:avLst/>
          </a:prstGeom>
          <a:noFill/>
          <a:ln>
            <a:noFill/>
          </a:ln>
        </p:spPr>
      </p:pic>
      <p:sp>
        <p:nvSpPr>
          <p:cNvPr id="2165" name="Shape 2165"/>
          <p:cNvSpPr txBox="1"/>
          <p:nvPr/>
        </p:nvSpPr>
        <p:spPr>
          <a:xfrm>
            <a:off x="2110911" y="2348880"/>
            <a:ext cx="6781567" cy="229293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3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200">
              <a:solidFill>
                <a:schemeClr val="dk1"/>
              </a:solidFill>
              <a:latin typeface="Century Gothic"/>
              <a:ea typeface="Century Gothic"/>
              <a:cs typeface="Century Gothic"/>
              <a:sym typeface="Century Gothic"/>
            </a:endParaRPr>
          </a:p>
          <a:p>
            <a:pPr indent="0" lvl="2" marL="914400" marR="0" rtl="0" algn="l">
              <a:spcBef>
                <a:spcPts val="600"/>
              </a:spcBef>
              <a:spcAft>
                <a:spcPts val="0"/>
              </a:spcAft>
              <a:buSzPct val="25000"/>
              <a:buNone/>
            </a:pPr>
            <a:r>
              <a:rPr b="0" i="0" lang="fr-FR" sz="3200" u="none" cap="none" strike="noStrike">
                <a:solidFill>
                  <a:schemeClr val="dk1"/>
                </a:solidFill>
                <a:latin typeface="Century Gothic"/>
                <a:ea typeface="Century Gothic"/>
                <a:cs typeface="Century Gothic"/>
                <a:sym typeface="Century Gothic"/>
              </a:rPr>
              <a:t>bertrand@matge.com</a:t>
            </a:r>
          </a:p>
          <a:p>
            <a:pPr indent="0" lvl="2" marL="914400" marR="0" rtl="0" algn="l">
              <a:spcBef>
                <a:spcPts val="1200"/>
              </a:spcBef>
              <a:spcAft>
                <a:spcPts val="0"/>
              </a:spcAft>
              <a:buSzPct val="25000"/>
              <a:buNone/>
            </a:pPr>
            <a:r>
              <a:rPr b="0" i="0" lang="fr-FR" sz="3200" u="none" cap="none" strike="noStrike">
                <a:solidFill>
                  <a:schemeClr val="dk1"/>
                </a:solidFill>
                <a:latin typeface="Century Gothic"/>
                <a:ea typeface="Century Gothic"/>
                <a:cs typeface="Century Gothic"/>
                <a:sym typeface="Century Gothic"/>
              </a:rPr>
              <a:t>@bmatge</a:t>
            </a:r>
          </a:p>
        </p:txBody>
      </p:sp>
      <p:pic>
        <p:nvPicPr>
          <p:cNvPr id="2166" name="Shape 2166"/>
          <p:cNvPicPr preferRelativeResize="0"/>
          <p:nvPr/>
        </p:nvPicPr>
        <p:blipFill rotWithShape="1">
          <a:blip r:embed="rId5">
            <a:alphaModFix/>
          </a:blip>
          <a:srcRect b="0" l="0" r="0" t="0"/>
          <a:stretch/>
        </p:blipFill>
        <p:spPr>
          <a:xfrm>
            <a:off x="2267743" y="3429000"/>
            <a:ext cx="674647" cy="504056"/>
          </a:xfrm>
          <a:prstGeom prst="rect">
            <a:avLst/>
          </a:prstGeom>
          <a:noFill/>
          <a:ln>
            <a:noFill/>
          </a:ln>
        </p:spPr>
      </p:pic>
      <p:pic>
        <p:nvPicPr>
          <p:cNvPr id="2167" name="Shape 2167"/>
          <p:cNvPicPr preferRelativeResize="0"/>
          <p:nvPr/>
        </p:nvPicPr>
        <p:blipFill rotWithShape="1">
          <a:blip r:embed="rId6">
            <a:alphaModFix/>
          </a:blip>
          <a:srcRect b="0" l="0" r="0" t="0"/>
          <a:stretch/>
        </p:blipFill>
        <p:spPr>
          <a:xfrm>
            <a:off x="2207378" y="3955971"/>
            <a:ext cx="748655" cy="685844"/>
          </a:xfrm>
          <a:prstGeom prst="rect">
            <a:avLst/>
          </a:prstGeom>
          <a:noFill/>
          <a:ln>
            <a:noFill/>
          </a:ln>
        </p:spPr>
      </p:pic>
      <p:pic>
        <p:nvPicPr>
          <p:cNvPr id="2168" name="Shape 2168"/>
          <p:cNvPicPr preferRelativeResize="0"/>
          <p:nvPr/>
        </p:nvPicPr>
        <p:blipFill rotWithShape="1">
          <a:blip r:embed="rId7">
            <a:alphaModFix/>
          </a:blip>
          <a:srcRect b="0" l="0" r="0" t="0"/>
          <a:stretch/>
        </p:blipFill>
        <p:spPr>
          <a:xfrm>
            <a:off x="395536" y="3350048"/>
            <a:ext cx="1302444" cy="1277966"/>
          </a:xfrm>
          <a:prstGeom prst="rect">
            <a:avLst/>
          </a:prstGeom>
          <a:noFill/>
          <a:ln>
            <a:noFill/>
          </a:ln>
        </p:spPr>
      </p:pic>
      <p:sp>
        <p:nvSpPr>
          <p:cNvPr id="2169" name="Shape 2169"/>
          <p:cNvSpPr/>
          <p:nvPr/>
        </p:nvSpPr>
        <p:spPr>
          <a:xfrm>
            <a:off x="467543" y="2060848"/>
            <a:ext cx="7127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7200">
                <a:solidFill>
                  <a:schemeClr val="dk1"/>
                </a:solidFill>
                <a:latin typeface="Century Gothic"/>
                <a:ea typeface="Century Gothic"/>
                <a:cs typeface="Century Gothic"/>
                <a:sym typeface="Century Gothic"/>
              </a:rPr>
              <a:t>Bertrand Matge</a:t>
            </a:r>
          </a:p>
        </p:txBody>
      </p:sp>
      <p:sp>
        <p:nvSpPr>
          <p:cNvPr id="2170" name="Shape 2170"/>
          <p:cNvSpPr/>
          <p:nvPr/>
        </p:nvSpPr>
        <p:spPr>
          <a:xfrm>
            <a:off x="467543" y="4661380"/>
            <a:ext cx="1108365"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1800">
                <a:solidFill>
                  <a:srgbClr val="92CCDC"/>
                </a:solidFill>
                <a:latin typeface="Century Gothic"/>
                <a:ea typeface="Century Gothic"/>
                <a:cs typeface="Century Gothic"/>
                <a:sym typeface="Century Gothic"/>
              </a:rPr>
              <a:t>B9VN1U</a:t>
            </a:r>
          </a:p>
        </p:txBody>
      </p:sp>
      <p:pic>
        <p:nvPicPr>
          <p:cNvPr descr="Afficher l'image d'origine" id="2171" name="Shape 2171"/>
          <p:cNvPicPr preferRelativeResize="0"/>
          <p:nvPr/>
        </p:nvPicPr>
        <p:blipFill rotWithShape="1">
          <a:blip r:embed="rId8">
            <a:alphaModFix/>
          </a:blip>
          <a:srcRect b="0" l="0" r="0" t="0"/>
          <a:stretch/>
        </p:blipFill>
        <p:spPr>
          <a:xfrm>
            <a:off x="458856" y="5157192"/>
            <a:ext cx="1117052" cy="558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éléments visuellement présentés sous forme de liste sont balisés de façon appropriée dans le code source.</a:t>
            </a:r>
          </a:p>
        </p:txBody>
      </p:sp>
      <p:sp>
        <p:nvSpPr>
          <p:cNvPr id="338" name="Shape 3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a:t>
            </a:r>
          </a:p>
        </p:txBody>
      </p:sp>
      <p:sp>
        <p:nvSpPr>
          <p:cNvPr id="339" name="Shape 339"/>
          <p:cNvSpPr/>
          <p:nvPr/>
        </p:nvSpPr>
        <p:spPr>
          <a:xfrm>
            <a:off x="755575" y="3645023"/>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&lt;ol&gt; &lt;ul&gt; &lt;li&gt; &lt;dl&gt; &lt;dt&gt; &lt;dd&gt;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textes pouvant être mis en forme via des styles ne sont pas remplacés par des images.</a:t>
            </a:r>
            <a:br>
              <a:rPr b="1" i="0" lang="fr-FR" sz="3240" u="none" cap="none" strike="noStrike">
                <a:solidFill>
                  <a:schemeClr val="dk1"/>
                </a:solidFill>
                <a:latin typeface="Century Gothic"/>
                <a:ea typeface="Century Gothic"/>
                <a:cs typeface="Century Gothic"/>
                <a:sym typeface="Century Gothic"/>
              </a:rPr>
            </a:br>
          </a:p>
        </p:txBody>
      </p:sp>
      <p:sp>
        <p:nvSpPr>
          <p:cNvPr id="346" name="Shape 3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a:t>
            </a:r>
          </a:p>
        </p:txBody>
      </p:sp>
      <p:sp>
        <p:nvSpPr>
          <p:cNvPr id="347" name="Shape 347"/>
          <p:cNvSpPr/>
          <p:nvPr/>
        </p:nvSpPr>
        <p:spPr>
          <a:xfrm>
            <a:off x="1887280" y="4722296"/>
            <a:ext cx="18466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u="sng">
                <a:solidFill>
                  <a:schemeClr val="hlink"/>
                </a:solidFill>
                <a:latin typeface="Century Gothic"/>
                <a:ea typeface="Century Gothic"/>
                <a:cs typeface="Century Gothic"/>
                <a:sym typeface="Century Gothic"/>
                <a:hlinkClick r:id="rId3"/>
              </a:rPr>
              <a:t> </a:t>
            </a:r>
          </a:p>
        </p:txBody>
      </p:sp>
      <p:sp>
        <p:nvSpPr>
          <p:cNvPr id="348" name="Shape 348"/>
          <p:cNvSpPr/>
          <p:nvPr/>
        </p:nvSpPr>
        <p:spPr>
          <a:xfrm>
            <a:off x="3458905" y="3623746"/>
            <a:ext cx="18466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u="sng">
                <a:solidFill>
                  <a:schemeClr val="hlink"/>
                </a:solidFill>
                <a:latin typeface="Century Gothic"/>
                <a:ea typeface="Century Gothic"/>
                <a:cs typeface="Century Gothic"/>
                <a:sym typeface="Century Gothic"/>
                <a:hlinkClick r:id="rId4"/>
              </a:rPr>
              <a:t> </a:t>
            </a:r>
          </a:p>
        </p:txBody>
      </p:sp>
      <p:pic>
        <p:nvPicPr>
          <p:cNvPr descr="Capture d’écran 2015-10-03 à 18.15.20.png" id="349" name="Shape 349"/>
          <p:cNvPicPr preferRelativeResize="0"/>
          <p:nvPr/>
        </p:nvPicPr>
        <p:blipFill rotWithShape="1">
          <a:blip r:embed="rId5">
            <a:alphaModFix/>
          </a:blip>
          <a:srcRect b="0" l="0" r="0" t="0"/>
          <a:stretch/>
        </p:blipFill>
        <p:spPr>
          <a:xfrm>
            <a:off x="0" y="3212975"/>
            <a:ext cx="9144000" cy="2528209"/>
          </a:xfrm>
          <a:prstGeom prst="rect">
            <a:avLst/>
          </a:prstGeom>
          <a:noFill/>
          <a:ln>
            <a:noFill/>
          </a:ln>
        </p:spPr>
      </p:pic>
      <p:sp>
        <p:nvSpPr>
          <p:cNvPr id="350" name="Shape 350"/>
          <p:cNvSpPr/>
          <p:nvPr/>
        </p:nvSpPr>
        <p:spPr>
          <a:xfrm>
            <a:off x="1763688" y="4149080"/>
            <a:ext cx="1584175" cy="79208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351" name="Shape 351"/>
          <p:cNvSpPr/>
          <p:nvPr/>
        </p:nvSpPr>
        <p:spPr>
          <a:xfrm>
            <a:off x="2195735" y="5013176"/>
            <a:ext cx="3816424" cy="720080"/>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352" name="Shape 352"/>
          <p:cNvSpPr/>
          <p:nvPr/>
        </p:nvSpPr>
        <p:spPr>
          <a:xfrm>
            <a:off x="6660232" y="3717032"/>
            <a:ext cx="2232248" cy="432047"/>
          </a:xfrm>
          <a:prstGeom prst="rect">
            <a:avLst/>
          </a:prstGeom>
          <a:noFill/>
          <a:ln cap="flat" cmpd="sng" w="57150">
            <a:solidFill>
              <a:srgbClr val="008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première occurrence d'une abréviation ou d'un acronyme dans le corps de chaque page donne accès à sa signification.</a:t>
            </a:r>
          </a:p>
        </p:txBody>
      </p:sp>
      <p:sp>
        <p:nvSpPr>
          <p:cNvPr id="359" name="Shape 3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23</a:t>
            </a:r>
          </a:p>
        </p:txBody>
      </p:sp>
      <p:pic>
        <p:nvPicPr>
          <p:cNvPr id="360" name="Shape 360"/>
          <p:cNvPicPr preferRelativeResize="0"/>
          <p:nvPr/>
        </p:nvPicPr>
        <p:blipFill rotWithShape="1">
          <a:blip r:embed="rId3">
            <a:alphaModFix/>
          </a:blip>
          <a:srcRect b="0" l="0" r="0" t="0"/>
          <a:stretch/>
        </p:blipFill>
        <p:spPr>
          <a:xfrm>
            <a:off x="1043608" y="3284983"/>
            <a:ext cx="5850649" cy="1800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ne contient pas d'éléments détournés à des fins de présentation</a:t>
            </a:r>
            <a:br>
              <a:rPr b="1" i="0" lang="fr-FR" sz="3240" u="none" cap="none" strike="noStrike">
                <a:solidFill>
                  <a:schemeClr val="dk1"/>
                </a:solidFill>
                <a:latin typeface="Century Gothic"/>
                <a:ea typeface="Century Gothic"/>
                <a:cs typeface="Century Gothic"/>
                <a:sym typeface="Century Gothic"/>
              </a:rPr>
            </a:br>
          </a:p>
        </p:txBody>
      </p:sp>
      <p:sp>
        <p:nvSpPr>
          <p:cNvPr id="367" name="Shape 3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24</a:t>
            </a:r>
          </a:p>
        </p:txBody>
      </p:sp>
      <p:pic>
        <p:nvPicPr>
          <p:cNvPr id="368" name="Shape 368"/>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369" name="Shape 369"/>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370" name="Shape 370"/>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Je veux que ça se voit en gros, comme un titre !</a:t>
            </a:r>
          </a:p>
        </p:txBody>
      </p:sp>
      <p:sp>
        <p:nvSpPr>
          <p:cNvPr id="371" name="Shape 371"/>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OK, pas de souci je te colle un &lt;h1&gt; sur le paragraphe</a:t>
            </a:r>
          </a:p>
        </p:txBody>
      </p:sp>
      <p:sp>
        <p:nvSpPr>
          <p:cNvPr id="372" name="Shape 372"/>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sémantique ≠ style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ne contient pas d'éléments ou d'attributs de présentation.</a:t>
            </a:r>
            <a:br>
              <a:rPr b="1" i="0" lang="fr-FR" sz="3240" u="none" cap="none" strike="noStrike">
                <a:solidFill>
                  <a:schemeClr val="dk1"/>
                </a:solidFill>
                <a:latin typeface="Century Gothic"/>
                <a:ea typeface="Century Gothic"/>
                <a:cs typeface="Century Gothic"/>
                <a:sym typeface="Century Gothic"/>
              </a:rPr>
            </a:br>
          </a:p>
        </p:txBody>
      </p:sp>
      <p:sp>
        <p:nvSpPr>
          <p:cNvPr id="379" name="Shape 3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25</a:t>
            </a:r>
          </a:p>
        </p:txBody>
      </p:sp>
      <p:sp>
        <p:nvSpPr>
          <p:cNvPr id="380" name="Shape 380"/>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accent5"/>
                </a:solidFill>
                <a:latin typeface="Century Gothic"/>
                <a:ea typeface="Century Gothic"/>
                <a:cs typeface="Century Gothic"/>
                <a:sym typeface="Century Gothic"/>
              </a:rPr>
              <a:t>&lt;p </a:t>
            </a:r>
            <a:r>
              <a:rPr lang="fr-FR" sz="4400">
                <a:solidFill>
                  <a:srgbClr val="FF0000"/>
                </a:solidFill>
                <a:latin typeface="Century Gothic"/>
                <a:ea typeface="Century Gothic"/>
                <a:cs typeface="Century Gothic"/>
                <a:sym typeface="Century Gothic"/>
              </a:rPr>
              <a:t>style=“     ”</a:t>
            </a:r>
            <a:r>
              <a:rPr lang="fr-FR" sz="4400">
                <a:solidFill>
                  <a:schemeClr val="accent5"/>
                </a:solidFill>
                <a:latin typeface="Century Gothic"/>
                <a:ea typeface="Century Gothic"/>
                <a:cs typeface="Century Gothic"/>
                <a:sym typeface="Century Gothic"/>
              </a:rPr>
              <a:t>&gt;</a:t>
            </a:r>
          </a:p>
          <a:p>
            <a:pPr indent="0" lvl="0" marL="0" marR="0" rtl="0" algn="ctr">
              <a:spcBef>
                <a:spcPts val="0"/>
              </a:spcBef>
              <a:buSzPct val="25000"/>
              <a:buNone/>
            </a:pPr>
            <a:r>
              <a:rPr lang="fr-FR" sz="4400">
                <a:solidFill>
                  <a:srgbClr val="FF0000"/>
                </a:solidFill>
                <a:latin typeface="Century Gothic"/>
                <a:ea typeface="Century Gothic"/>
                <a:cs typeface="Century Gothic"/>
                <a:sym typeface="Century Gothic"/>
              </a:rPr>
              <a:t>&lt;style&gt;&lt;/style&gt;</a:t>
            </a:r>
          </a:p>
        </p:txBody>
      </p:sp>
      <p:sp>
        <p:nvSpPr>
          <p:cNvPr id="381" name="Shape 381"/>
          <p:cNvSpPr/>
          <p:nvPr/>
        </p:nvSpPr>
        <p:spPr>
          <a:xfrm>
            <a:off x="755575" y="4366844"/>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structure ≠ style (attribut)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Shape 386"/>
          <p:cNvPicPr preferRelativeResize="0"/>
          <p:nvPr/>
        </p:nvPicPr>
        <p:blipFill rotWithShape="1">
          <a:blip r:embed="rId3">
            <a:alphaModFix/>
          </a:blip>
          <a:srcRect b="0" l="0" r="0" t="0"/>
          <a:stretch/>
        </p:blipFill>
        <p:spPr>
          <a:xfrm>
            <a:off x="0" y="11373"/>
            <a:ext cx="9144000" cy="6846626"/>
          </a:xfrm>
          <a:prstGeom prst="rect">
            <a:avLst/>
          </a:prstGeom>
          <a:noFill/>
          <a:ln>
            <a:noFill/>
          </a:ln>
        </p:spPr>
      </p:pic>
      <p:sp>
        <p:nvSpPr>
          <p:cNvPr id="387" name="Shape 38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Contact</a:t>
            </a:r>
          </a:p>
        </p:txBody>
      </p:sp>
      <p:sp>
        <p:nvSpPr>
          <p:cNvPr id="388" name="Shape 38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image </a:t>
            </a:r>
            <a:r>
              <a:rPr b="1" i="0" lang="fr-FR" sz="3240" u="none" cap="none" strike="noStrike">
                <a:solidFill>
                  <a:schemeClr val="accent5"/>
                </a:solidFill>
                <a:latin typeface="Century Gothic"/>
                <a:ea typeface="Century Gothic"/>
                <a:cs typeface="Century Gothic"/>
                <a:sym typeface="Century Gothic"/>
              </a:rPr>
              <a:t>décorative</a:t>
            </a:r>
            <a:r>
              <a:rPr b="1" i="0" lang="fr-FR" sz="3240" u="none" cap="none" strike="noStrike">
                <a:solidFill>
                  <a:schemeClr val="dk1"/>
                </a:solidFill>
                <a:latin typeface="Century Gothic"/>
                <a:ea typeface="Century Gothic"/>
                <a:cs typeface="Century Gothic"/>
                <a:sym typeface="Century Gothic"/>
              </a:rPr>
              <a:t> est dotée d'une alternative textuelle appropriée.</a:t>
            </a:r>
          </a:p>
        </p:txBody>
      </p:sp>
      <p:sp>
        <p:nvSpPr>
          <p:cNvPr id="143" name="Shape 14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a:t>
            </a:r>
          </a:p>
        </p:txBody>
      </p:sp>
      <p:pic>
        <p:nvPicPr>
          <p:cNvPr id="144" name="Shape 144"/>
          <p:cNvPicPr preferRelativeResize="0"/>
          <p:nvPr/>
        </p:nvPicPr>
        <p:blipFill rotWithShape="1">
          <a:blip r:embed="rId3">
            <a:alphaModFix/>
          </a:blip>
          <a:srcRect b="0" l="0" r="0" t="0"/>
          <a:stretch/>
        </p:blipFill>
        <p:spPr>
          <a:xfrm>
            <a:off x="1187624" y="2060848"/>
            <a:ext cx="6326186" cy="3733800"/>
          </a:xfrm>
          <a:prstGeom prst="rect">
            <a:avLst/>
          </a:prstGeom>
          <a:noFill/>
          <a:ln>
            <a:noFill/>
          </a:ln>
        </p:spPr>
      </p:pic>
      <p:sp>
        <p:nvSpPr>
          <p:cNvPr id="145" name="Shape 145"/>
          <p:cNvSpPr/>
          <p:nvPr/>
        </p:nvSpPr>
        <p:spPr>
          <a:xfrm>
            <a:off x="0" y="5975030"/>
            <a:ext cx="9144428"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fr-FR" sz="2000">
                <a:solidFill>
                  <a:schemeClr val="dk1"/>
                </a:solidFill>
                <a:latin typeface="Century Gothic"/>
                <a:ea typeface="Century Gothic"/>
                <a:cs typeface="Century Gothic"/>
                <a:sym typeface="Century Gothic"/>
              </a:rPr>
              <a:t>ALT ?WTF? :</a:t>
            </a:r>
            <a:r>
              <a:rPr i="1" lang="fr-FR" sz="2000">
                <a:solidFill>
                  <a:schemeClr val="dk1"/>
                </a:solidFill>
                <a:latin typeface="Century Gothic"/>
                <a:ea typeface="Century Gothic"/>
                <a:cs typeface="Century Gothic"/>
                <a:sym typeface="Century Gothic"/>
              </a:rPr>
              <a:t> D'origine écossaise, Donald Trump (ici en 2010) a promis d'investir 700 millions de dollars dans le golf de Menie, près d'Aberdeen.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a:t>
            </a:r>
          </a:p>
        </p:txBody>
      </p:sp>
      <p:sp>
        <p:nvSpPr>
          <p:cNvPr id="395" name="Shape 3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26</a:t>
            </a:r>
          </a:p>
        </p:txBody>
      </p:sp>
      <p:pic>
        <p:nvPicPr>
          <p:cNvPr descr="Capture d’écran 2015-10-03 à 19.34.46.png" id="396" name="Shape 396"/>
          <p:cNvPicPr preferRelativeResize="0"/>
          <p:nvPr/>
        </p:nvPicPr>
        <p:blipFill rotWithShape="1">
          <a:blip r:embed="rId3">
            <a:alphaModFix/>
          </a:blip>
          <a:srcRect b="0" l="0" r="0" t="0"/>
          <a:stretch/>
        </p:blipFill>
        <p:spPr>
          <a:xfrm>
            <a:off x="1187624" y="2101783"/>
            <a:ext cx="6444208" cy="47562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deux moyens de contact.</a:t>
            </a:r>
          </a:p>
        </p:txBody>
      </p:sp>
      <p:sp>
        <p:nvSpPr>
          <p:cNvPr id="403" name="Shape 40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27</a:t>
            </a:r>
          </a:p>
        </p:txBody>
      </p:sp>
      <p:pic>
        <p:nvPicPr>
          <p:cNvPr descr="Capture d’écran 2015-10-03 à 19.40.58.png" id="404" name="Shape 404"/>
          <p:cNvPicPr preferRelativeResize="0"/>
          <p:nvPr/>
        </p:nvPicPr>
        <p:blipFill rotWithShape="1">
          <a:blip r:embed="rId3">
            <a:alphaModFix/>
          </a:blip>
          <a:srcRect b="0" l="0" r="0" t="0"/>
          <a:stretch/>
        </p:blipFill>
        <p:spPr>
          <a:xfrm>
            <a:off x="2339751" y="2348880"/>
            <a:ext cx="2806699" cy="370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coordonnées postales et téléphoniques de la représentation locale ou du siège social des sociétés et organisations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411" name="Shape 4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28</a:t>
            </a:r>
          </a:p>
        </p:txBody>
      </p:sp>
      <p:pic>
        <p:nvPicPr>
          <p:cNvPr descr="Capture d’écran 2015-10-03 à 19.36.11.png" id="412" name="Shape 412"/>
          <p:cNvPicPr preferRelativeResize="0"/>
          <p:nvPr/>
        </p:nvPicPr>
        <p:blipFill rotWithShape="1">
          <a:blip r:embed="rId3">
            <a:alphaModFix/>
          </a:blip>
          <a:srcRect b="0" l="0" r="0" t="0"/>
          <a:stretch/>
        </p:blipFill>
        <p:spPr>
          <a:xfrm>
            <a:off x="971600" y="3284983"/>
            <a:ext cx="5461992" cy="27978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demande d'information fait l'objet d'un accusé de réception.</a:t>
            </a:r>
            <a:br>
              <a:rPr b="1" i="0" lang="fr-FR" sz="3240" u="none" cap="none" strike="noStrike">
                <a:solidFill>
                  <a:schemeClr val="dk1"/>
                </a:solidFill>
                <a:latin typeface="Century Gothic"/>
                <a:ea typeface="Century Gothic"/>
                <a:cs typeface="Century Gothic"/>
                <a:sym typeface="Century Gothic"/>
              </a:rPr>
            </a:br>
          </a:p>
        </p:txBody>
      </p:sp>
      <p:sp>
        <p:nvSpPr>
          <p:cNvPr id="419" name="Shape 4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29</a:t>
            </a:r>
          </a:p>
        </p:txBody>
      </p:sp>
      <p:pic>
        <p:nvPicPr>
          <p:cNvPr descr="Capture d’écran 2015-10-03 à 19.42.42.png" id="420" name="Shape 420"/>
          <p:cNvPicPr preferRelativeResize="0"/>
          <p:nvPr/>
        </p:nvPicPr>
        <p:blipFill rotWithShape="1">
          <a:blip r:embed="rId3">
            <a:alphaModFix/>
          </a:blip>
          <a:srcRect b="0" l="0" r="0" t="0"/>
          <a:stretch/>
        </p:blipFill>
        <p:spPr>
          <a:xfrm>
            <a:off x="755575" y="2636911"/>
            <a:ext cx="7092279" cy="28081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délais de réponse aux demandes d'information sont indiqués.</a:t>
            </a:r>
            <a:br>
              <a:rPr b="1" i="0" lang="fr-FR" sz="3240" u="none" cap="none" strike="noStrike">
                <a:solidFill>
                  <a:schemeClr val="dk1"/>
                </a:solidFill>
                <a:latin typeface="Century Gothic"/>
                <a:ea typeface="Century Gothic"/>
                <a:cs typeface="Century Gothic"/>
                <a:sym typeface="Century Gothic"/>
              </a:rPr>
            </a:br>
          </a:p>
        </p:txBody>
      </p:sp>
      <p:sp>
        <p:nvSpPr>
          <p:cNvPr id="427" name="Shape 4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30</a:t>
            </a:r>
          </a:p>
        </p:txBody>
      </p:sp>
      <p:pic>
        <p:nvPicPr>
          <p:cNvPr descr="Capture d’écran 2015-10-03 à 19.46.37.png" id="428" name="Shape 428"/>
          <p:cNvPicPr preferRelativeResize="0"/>
          <p:nvPr/>
        </p:nvPicPr>
        <p:blipFill rotWithShape="1">
          <a:blip r:embed="rId3">
            <a:alphaModFix/>
          </a:blip>
          <a:srcRect b="0" l="0" r="0" t="0"/>
          <a:stretch/>
        </p:blipFill>
        <p:spPr>
          <a:xfrm>
            <a:off x="683568" y="1844824"/>
            <a:ext cx="8026400" cy="4432299"/>
          </a:xfrm>
          <a:prstGeom prst="rect">
            <a:avLst/>
          </a:prstGeom>
          <a:noFill/>
          <a:ln>
            <a:noFill/>
          </a:ln>
        </p:spPr>
      </p:pic>
      <p:sp>
        <p:nvSpPr>
          <p:cNvPr id="429" name="Shape 429"/>
          <p:cNvSpPr/>
          <p:nvPr/>
        </p:nvSpPr>
        <p:spPr>
          <a:xfrm>
            <a:off x="1331640" y="4005064"/>
            <a:ext cx="1800199" cy="432047"/>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données contenues dans le Whois du site permettent de le relier directement à son propriétaire.</a:t>
            </a:r>
          </a:p>
        </p:txBody>
      </p:sp>
      <p:sp>
        <p:nvSpPr>
          <p:cNvPr id="436" name="Shape 4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31</a:t>
            </a:r>
          </a:p>
        </p:txBody>
      </p:sp>
      <p:pic>
        <p:nvPicPr>
          <p:cNvPr descr="Capture d’écran 2015-10-03 à 19.49.04.png" id="437" name="Shape 437"/>
          <p:cNvPicPr preferRelativeResize="0"/>
          <p:nvPr/>
        </p:nvPicPr>
        <p:blipFill rotWithShape="1">
          <a:blip r:embed="rId3">
            <a:alphaModFix/>
          </a:blip>
          <a:srcRect b="0" l="0" r="0" t="0"/>
          <a:stretch/>
        </p:blipFill>
        <p:spPr>
          <a:xfrm>
            <a:off x="1763688" y="2204864"/>
            <a:ext cx="4522812" cy="42943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Shape 442"/>
          <p:cNvPicPr preferRelativeResize="0"/>
          <p:nvPr/>
        </p:nvPicPr>
        <p:blipFill rotWithShape="1">
          <a:blip r:embed="rId3">
            <a:alphaModFix/>
          </a:blip>
          <a:srcRect b="0" l="0" r="0" t="0"/>
          <a:stretch/>
        </p:blipFill>
        <p:spPr>
          <a:xfrm>
            <a:off x="0" y="-10766"/>
            <a:ext cx="9144000" cy="6868766"/>
          </a:xfrm>
          <a:prstGeom prst="rect">
            <a:avLst/>
          </a:prstGeom>
          <a:noFill/>
          <a:ln>
            <a:noFill/>
          </a:ln>
        </p:spPr>
      </p:pic>
      <p:sp>
        <p:nvSpPr>
          <p:cNvPr id="443" name="Shape 44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Contenus</a:t>
            </a:r>
          </a:p>
        </p:txBody>
      </p:sp>
      <p:sp>
        <p:nvSpPr>
          <p:cNvPr id="444" name="Shape 444"/>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titre de chaque page permet d'identifier le site.</a:t>
            </a:r>
            <a:br>
              <a:rPr b="1" i="0" lang="fr-FR" sz="3240" u="none" cap="none" strike="noStrike">
                <a:solidFill>
                  <a:schemeClr val="dk1"/>
                </a:solidFill>
                <a:latin typeface="Century Gothic"/>
                <a:ea typeface="Century Gothic"/>
                <a:cs typeface="Century Gothic"/>
                <a:sym typeface="Century Gothic"/>
              </a:rPr>
            </a:br>
          </a:p>
        </p:txBody>
      </p:sp>
      <p:sp>
        <p:nvSpPr>
          <p:cNvPr id="451" name="Shape 4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32</a:t>
            </a:r>
          </a:p>
        </p:txBody>
      </p:sp>
      <p:pic>
        <p:nvPicPr>
          <p:cNvPr descr="Capture d’écran 2015-10-03 à 20.03.14.png" id="452" name="Shape 452"/>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titre de chaque page permet d'identifier son contenu.</a:t>
            </a:r>
          </a:p>
        </p:txBody>
      </p:sp>
      <p:sp>
        <p:nvSpPr>
          <p:cNvPr id="459" name="Shape 4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33</a:t>
            </a:r>
          </a:p>
        </p:txBody>
      </p:sp>
      <p:pic>
        <p:nvPicPr>
          <p:cNvPr descr="Capture d’écran 2015-10-03 à 20.03.14.png" id="460" name="Shape 460"/>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publicitaires ou sponsorisés sont identifiés comme tels.</a:t>
            </a:r>
            <a:br>
              <a:rPr b="1" i="0" lang="fr-FR" sz="3240" u="none" cap="none" strike="noStrike">
                <a:solidFill>
                  <a:schemeClr val="dk1"/>
                </a:solidFill>
                <a:latin typeface="Century Gothic"/>
                <a:ea typeface="Century Gothic"/>
                <a:cs typeface="Century Gothic"/>
                <a:sym typeface="Century Gothic"/>
              </a:rPr>
            </a:br>
          </a:p>
        </p:txBody>
      </p:sp>
      <p:sp>
        <p:nvSpPr>
          <p:cNvPr id="467" name="Shape 4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34</a:t>
            </a:r>
          </a:p>
        </p:txBody>
      </p:sp>
      <p:pic>
        <p:nvPicPr>
          <p:cNvPr descr="Capture d’écran 2015-10-03 à 20.00.57.png" id="468" name="Shape 468"/>
          <p:cNvPicPr preferRelativeResize="0"/>
          <p:nvPr/>
        </p:nvPicPr>
        <p:blipFill rotWithShape="1">
          <a:blip r:embed="rId3">
            <a:alphaModFix/>
          </a:blip>
          <a:srcRect b="0" l="0" r="0" t="0"/>
          <a:stretch/>
        </p:blipFill>
        <p:spPr>
          <a:xfrm>
            <a:off x="755575" y="2204864"/>
            <a:ext cx="7650464" cy="36724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a:t>
            </a:r>
            <a:r>
              <a:rPr b="1" i="0" lang="fr-FR" sz="3240" u="none" cap="none" strike="noStrike">
                <a:solidFill>
                  <a:schemeClr val="accent5"/>
                </a:solidFill>
                <a:latin typeface="Century Gothic"/>
                <a:ea typeface="Century Gothic"/>
                <a:cs typeface="Century Gothic"/>
                <a:sym typeface="Century Gothic"/>
              </a:rPr>
              <a:t>image-lien</a:t>
            </a:r>
            <a:r>
              <a:rPr b="1" i="0" lang="fr-FR" sz="3240" u="none" cap="none" strike="noStrike">
                <a:solidFill>
                  <a:schemeClr val="dk1"/>
                </a:solidFill>
                <a:latin typeface="Century Gothic"/>
                <a:ea typeface="Century Gothic"/>
                <a:cs typeface="Century Gothic"/>
                <a:sym typeface="Century Gothic"/>
              </a:rPr>
              <a:t> est dotée d’une alternative textuelle appropriée</a:t>
            </a:r>
          </a:p>
        </p:txBody>
      </p:sp>
      <p:sp>
        <p:nvSpPr>
          <p:cNvPr id="151" name="Shape 1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a:t>
            </a:r>
          </a:p>
        </p:txBody>
      </p:sp>
      <p:pic>
        <p:nvPicPr>
          <p:cNvPr id="152" name="Shape 152"/>
          <p:cNvPicPr preferRelativeResize="0"/>
          <p:nvPr/>
        </p:nvPicPr>
        <p:blipFill rotWithShape="1">
          <a:blip r:embed="rId3">
            <a:alphaModFix/>
          </a:blip>
          <a:srcRect b="0" l="0" r="0" t="0"/>
          <a:stretch/>
        </p:blipFill>
        <p:spPr>
          <a:xfrm>
            <a:off x="2473603" y="5157192"/>
            <a:ext cx="3272249" cy="1308461"/>
          </a:xfrm>
          <a:prstGeom prst="rect">
            <a:avLst/>
          </a:prstGeom>
          <a:noFill/>
          <a:ln>
            <a:noFill/>
          </a:ln>
        </p:spPr>
      </p:pic>
      <p:pic>
        <p:nvPicPr>
          <p:cNvPr id="153" name="Shape 153"/>
          <p:cNvPicPr preferRelativeResize="0"/>
          <p:nvPr/>
        </p:nvPicPr>
        <p:blipFill rotWithShape="1">
          <a:blip r:embed="rId4">
            <a:alphaModFix/>
          </a:blip>
          <a:srcRect b="0" l="0" r="0" t="0"/>
          <a:stretch/>
        </p:blipFill>
        <p:spPr>
          <a:xfrm>
            <a:off x="395536" y="2447256"/>
            <a:ext cx="7428387" cy="24939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relatives aux droits de copie et de réutilisation sont accessibles depuis toutes les pages.</a:t>
            </a:r>
          </a:p>
        </p:txBody>
      </p:sp>
      <p:sp>
        <p:nvSpPr>
          <p:cNvPr id="475" name="Shape 4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35</a:t>
            </a:r>
          </a:p>
        </p:txBody>
      </p:sp>
      <p:pic>
        <p:nvPicPr>
          <p:cNvPr descr="Capture d’écran 2015-10-03 à 19.55.13.png" id="476" name="Shape 476"/>
          <p:cNvPicPr preferRelativeResize="0"/>
          <p:nvPr/>
        </p:nvPicPr>
        <p:blipFill rotWithShape="1">
          <a:blip r:embed="rId3">
            <a:alphaModFix/>
          </a:blip>
          <a:srcRect b="0" l="0" r="0" t="0"/>
          <a:stretch/>
        </p:blipFill>
        <p:spPr>
          <a:xfrm>
            <a:off x="827583" y="3933055"/>
            <a:ext cx="7188199" cy="2565400"/>
          </a:xfrm>
          <a:prstGeom prst="rect">
            <a:avLst/>
          </a:prstGeom>
          <a:noFill/>
          <a:ln>
            <a:noFill/>
          </a:ln>
        </p:spPr>
      </p:pic>
      <p:pic>
        <p:nvPicPr>
          <p:cNvPr descr="Capture d’écran 2015-10-03 à 19.55.54.png" id="477" name="Shape 477"/>
          <p:cNvPicPr preferRelativeResize="0"/>
          <p:nvPr/>
        </p:nvPicPr>
        <p:blipFill rotWithShape="1">
          <a:blip r:embed="rId4">
            <a:alphaModFix/>
          </a:blip>
          <a:srcRect b="0" l="0" r="0" t="0"/>
          <a:stretch/>
        </p:blipFill>
        <p:spPr>
          <a:xfrm>
            <a:off x="899591" y="2348880"/>
            <a:ext cx="4940299" cy="12524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fournit aux utilisateurs la possibilité de connaître les nouveaux contenus ou services.</a:t>
            </a:r>
            <a:br>
              <a:rPr b="1" i="0" lang="fr-FR" sz="3240" u="none" cap="none" strike="noStrike">
                <a:solidFill>
                  <a:schemeClr val="dk1"/>
                </a:solidFill>
                <a:latin typeface="Century Gothic"/>
                <a:ea typeface="Century Gothic"/>
                <a:cs typeface="Century Gothic"/>
                <a:sym typeface="Century Gothic"/>
              </a:rPr>
            </a:br>
          </a:p>
        </p:txBody>
      </p:sp>
      <p:sp>
        <p:nvSpPr>
          <p:cNvPr id="484" name="Shape 48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36</a:t>
            </a:r>
          </a:p>
        </p:txBody>
      </p:sp>
      <p:pic>
        <p:nvPicPr>
          <p:cNvPr descr="Capture d’écran 2015-10-03 à 20.14.41.png" id="485" name="Shape 485"/>
          <p:cNvPicPr preferRelativeResize="0"/>
          <p:nvPr/>
        </p:nvPicPr>
        <p:blipFill rotWithShape="1">
          <a:blip r:embed="rId3">
            <a:alphaModFix/>
          </a:blip>
          <a:srcRect b="0" l="0" r="0" t="0"/>
          <a:stretch/>
        </p:blipFill>
        <p:spPr>
          <a:xfrm>
            <a:off x="539552" y="2348880"/>
            <a:ext cx="3860799" cy="3898900"/>
          </a:xfrm>
          <a:prstGeom prst="rect">
            <a:avLst/>
          </a:prstGeom>
          <a:noFill/>
          <a:ln>
            <a:noFill/>
          </a:ln>
        </p:spPr>
      </p:pic>
      <p:pic>
        <p:nvPicPr>
          <p:cNvPr descr="Capture d’écran 2015-10-03 à 20.15.22.png" id="486" name="Shape 486"/>
          <p:cNvPicPr preferRelativeResize="0"/>
          <p:nvPr/>
        </p:nvPicPr>
        <p:blipFill rotWithShape="1">
          <a:blip r:embed="rId4">
            <a:alphaModFix/>
          </a:blip>
          <a:srcRect b="0" l="0" r="0" t="0"/>
          <a:stretch/>
        </p:blipFill>
        <p:spPr>
          <a:xfrm>
            <a:off x="4932039" y="2204864"/>
            <a:ext cx="3797299" cy="4114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propose un espace personnel ou abonné, il est possible de sauvegarder les contenus personnels dans un format standard.</a:t>
            </a:r>
            <a:br>
              <a:rPr b="1" i="0" lang="fr-FR" sz="3240" u="none" cap="none" strike="noStrike">
                <a:solidFill>
                  <a:schemeClr val="dk1"/>
                </a:solidFill>
                <a:latin typeface="Century Gothic"/>
                <a:ea typeface="Century Gothic"/>
                <a:cs typeface="Century Gothic"/>
                <a:sym typeface="Century Gothic"/>
              </a:rPr>
            </a:br>
          </a:p>
        </p:txBody>
      </p:sp>
      <p:sp>
        <p:nvSpPr>
          <p:cNvPr id="493" name="Shape 4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37</a:t>
            </a:r>
          </a:p>
        </p:txBody>
      </p:sp>
      <p:pic>
        <p:nvPicPr>
          <p:cNvPr descr="Capture d’écran 2015-10-03 à 20.27.23.png" id="494" name="Shape 494"/>
          <p:cNvPicPr preferRelativeResize="0"/>
          <p:nvPr/>
        </p:nvPicPr>
        <p:blipFill rotWithShape="1">
          <a:blip r:embed="rId3">
            <a:alphaModFix/>
          </a:blip>
          <a:srcRect b="0" l="0" r="0" t="0"/>
          <a:stretch/>
        </p:blipFill>
        <p:spPr>
          <a:xfrm>
            <a:off x="1187624" y="3645023"/>
            <a:ext cx="6565900" cy="190499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lexique ou un glossaire adapté au public visé explique le vocabulaire sectoriel ou technique.</a:t>
            </a:r>
            <a:br>
              <a:rPr b="1" i="0" lang="fr-FR" sz="3240" u="none" cap="none" strike="noStrike">
                <a:solidFill>
                  <a:schemeClr val="dk1"/>
                </a:solidFill>
                <a:latin typeface="Century Gothic"/>
                <a:ea typeface="Century Gothic"/>
                <a:cs typeface="Century Gothic"/>
                <a:sym typeface="Century Gothic"/>
              </a:rPr>
            </a:br>
          </a:p>
        </p:txBody>
      </p:sp>
      <p:sp>
        <p:nvSpPr>
          <p:cNvPr id="501" name="Shape 50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38</a:t>
            </a:r>
          </a:p>
        </p:txBody>
      </p:sp>
      <p:pic>
        <p:nvPicPr>
          <p:cNvPr descr="Capture d’écran 2015-10-03 à 20.23.16.png" id="502" name="Shape 502"/>
          <p:cNvPicPr preferRelativeResize="0"/>
          <p:nvPr/>
        </p:nvPicPr>
        <p:blipFill rotWithShape="1">
          <a:blip r:embed="rId3">
            <a:alphaModFix/>
          </a:blip>
          <a:srcRect b="0" l="0" r="0" t="0"/>
          <a:stretch/>
        </p:blipFill>
        <p:spPr>
          <a:xfrm>
            <a:off x="1187624" y="2204864"/>
            <a:ext cx="6372199" cy="4147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Shape 507"/>
          <p:cNvPicPr preferRelativeResize="0"/>
          <p:nvPr/>
        </p:nvPicPr>
        <p:blipFill rotWithShape="1">
          <a:blip r:embed="rId3">
            <a:alphaModFix/>
          </a:blip>
          <a:srcRect b="0" l="0" r="0" t="0"/>
          <a:stretch/>
        </p:blipFill>
        <p:spPr>
          <a:xfrm>
            <a:off x="0" y="19144"/>
            <a:ext cx="9144000" cy="6838856"/>
          </a:xfrm>
          <a:prstGeom prst="rect">
            <a:avLst/>
          </a:prstGeom>
          <a:noFill/>
          <a:ln>
            <a:noFill/>
          </a:ln>
        </p:spPr>
      </p:pic>
      <p:sp>
        <p:nvSpPr>
          <p:cNvPr id="508" name="Shape 508"/>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E-commerce</a:t>
            </a:r>
          </a:p>
        </p:txBody>
      </p:sp>
      <p:sp>
        <p:nvSpPr>
          <p:cNvPr id="509" name="Shape 509"/>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L’achat d’un produit ou d’un service est possible sans création de compte</a:t>
            </a:r>
          </a:p>
        </p:txBody>
      </p:sp>
      <p:sp>
        <p:nvSpPr>
          <p:cNvPr id="515" name="Shape 51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39</a:t>
            </a:r>
          </a:p>
        </p:txBody>
      </p:sp>
      <p:pic>
        <p:nvPicPr>
          <p:cNvPr id="516" name="Shape 516"/>
          <p:cNvPicPr preferRelativeResize="0"/>
          <p:nvPr/>
        </p:nvPicPr>
        <p:blipFill rotWithShape="1">
          <a:blip r:embed="rId3">
            <a:alphaModFix/>
          </a:blip>
          <a:srcRect b="0" l="0" r="0" t="0"/>
          <a:stretch/>
        </p:blipFill>
        <p:spPr>
          <a:xfrm>
            <a:off x="1403648" y="2492896"/>
            <a:ext cx="6089761" cy="38412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Aucun produit ni service annexe n'est ajouté au panier de commande sans que cette action soit déclenchée par l'utilisateur.</a:t>
            </a:r>
            <a:br>
              <a:rPr b="1" i="0" lang="fr-FR" sz="3240" u="none" cap="none" strike="noStrike">
                <a:solidFill>
                  <a:schemeClr val="dk1"/>
                </a:solidFill>
                <a:latin typeface="Century Gothic"/>
                <a:ea typeface="Century Gothic"/>
                <a:cs typeface="Century Gothic"/>
                <a:sym typeface="Century Gothic"/>
              </a:rPr>
            </a:br>
          </a:p>
        </p:txBody>
      </p:sp>
      <p:sp>
        <p:nvSpPr>
          <p:cNvPr id="523" name="Shape 5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40</a:t>
            </a:r>
          </a:p>
        </p:txBody>
      </p:sp>
      <p:pic>
        <p:nvPicPr>
          <p:cNvPr descr="Capture d’écran 2015-10-03 à 21.13.35.png" id="524" name="Shape 524"/>
          <p:cNvPicPr preferRelativeResize="0"/>
          <p:nvPr/>
        </p:nvPicPr>
        <p:blipFill rotWithShape="1">
          <a:blip r:embed="rId3">
            <a:alphaModFix/>
          </a:blip>
          <a:srcRect b="0" l="0" r="0" t="0"/>
          <a:stretch/>
        </p:blipFill>
        <p:spPr>
          <a:xfrm>
            <a:off x="1403648" y="2636911"/>
            <a:ext cx="6070600" cy="382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disponibilité des produits est indiquée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31" name="Shape 5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41</a:t>
            </a:r>
          </a:p>
        </p:txBody>
      </p:sp>
      <p:pic>
        <p:nvPicPr>
          <p:cNvPr id="532" name="Shape 53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533" name="Shape 533"/>
          <p:cNvSpPr/>
          <p:nvPr/>
        </p:nvSpPr>
        <p:spPr>
          <a:xfrm>
            <a:off x="1979711" y="5085183"/>
            <a:ext cx="5904656" cy="1296143"/>
          </a:xfrm>
          <a:prstGeom prst="wedgeRectCallout">
            <a:avLst>
              <a:gd fmla="val -55312"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 si j’avais su !</a:t>
            </a:r>
          </a:p>
        </p:txBody>
      </p:sp>
      <p:sp>
        <p:nvSpPr>
          <p:cNvPr id="534" name="Shape 53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Non disponible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délai de livraison estimé est indiqué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41" name="Shape 5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42</a:t>
            </a:r>
          </a:p>
        </p:txBody>
      </p:sp>
      <p:pic>
        <p:nvPicPr>
          <p:cNvPr descr="Capture d’écran 2015-10-03 à 20.35.44.png" id="542" name="Shape 542"/>
          <p:cNvPicPr preferRelativeResize="0"/>
          <p:nvPr/>
        </p:nvPicPr>
        <p:blipFill rotWithShape="1">
          <a:blip r:embed="rId3">
            <a:alphaModFix/>
          </a:blip>
          <a:srcRect b="0" l="0" r="0" t="0"/>
          <a:stretch/>
        </p:blipFill>
        <p:spPr>
          <a:xfrm>
            <a:off x="755575" y="2276872"/>
            <a:ext cx="6959599" cy="416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modalités de récupération d’un bien dématérialisé sont précisées avant la commande</a:t>
            </a:r>
          </a:p>
        </p:txBody>
      </p:sp>
      <p:sp>
        <p:nvSpPr>
          <p:cNvPr id="548" name="Shape 54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43</a:t>
            </a:r>
          </a:p>
        </p:txBody>
      </p:sp>
      <p:sp>
        <p:nvSpPr>
          <p:cNvPr id="549" name="Shape 549"/>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Désolé, ce format de fichier n’est pas compatible avec votre appareil</a:t>
            </a:r>
          </a:p>
        </p:txBody>
      </p:sp>
      <p:pic>
        <p:nvPicPr>
          <p:cNvPr id="550" name="Shape 550"/>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551" name="Shape 551"/>
          <p:cNvSpPr/>
          <p:nvPr/>
        </p:nvSpPr>
        <p:spPr>
          <a:xfrm>
            <a:off x="1979711" y="5085183"/>
            <a:ext cx="5904656" cy="1296143"/>
          </a:xfrm>
          <a:prstGeom prst="wedgeRectCallout">
            <a:avLst>
              <a:gd fmla="val -55312"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 si j’avais su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image </a:t>
            </a:r>
            <a:r>
              <a:rPr b="1" i="0" lang="fr-FR" sz="3240" u="none" cap="none" strike="noStrike">
                <a:solidFill>
                  <a:schemeClr val="accent5"/>
                </a:solidFill>
                <a:latin typeface="Century Gothic"/>
                <a:ea typeface="Century Gothic"/>
                <a:cs typeface="Century Gothic"/>
                <a:sym typeface="Century Gothic"/>
              </a:rPr>
              <a:t>porteuse d’information </a:t>
            </a:r>
            <a:r>
              <a:rPr b="1" i="0" lang="fr-FR" sz="3240" u="none" cap="none" strike="noStrike">
                <a:solidFill>
                  <a:schemeClr val="dk1"/>
                </a:solidFill>
                <a:latin typeface="Century Gothic"/>
                <a:ea typeface="Century Gothic"/>
                <a:cs typeface="Century Gothic"/>
                <a:sym typeface="Century Gothic"/>
              </a:rPr>
              <a:t>est dotée d’une alternative textuelle appropriée</a:t>
            </a:r>
          </a:p>
        </p:txBody>
      </p:sp>
      <p:sp>
        <p:nvSpPr>
          <p:cNvPr id="159" name="Shape 1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a:t>
            </a:r>
          </a:p>
        </p:txBody>
      </p:sp>
      <p:pic>
        <p:nvPicPr>
          <p:cNvPr id="160" name="Shape 160"/>
          <p:cNvPicPr preferRelativeResize="0"/>
          <p:nvPr/>
        </p:nvPicPr>
        <p:blipFill rotWithShape="1">
          <a:blip r:embed="rId3">
            <a:alphaModFix/>
          </a:blip>
          <a:srcRect b="0" l="0" r="0" t="0"/>
          <a:stretch/>
        </p:blipFill>
        <p:spPr>
          <a:xfrm>
            <a:off x="3563887" y="4509119"/>
            <a:ext cx="2833873" cy="1940024"/>
          </a:xfrm>
          <a:prstGeom prst="rect">
            <a:avLst/>
          </a:prstGeom>
          <a:noFill/>
          <a:ln>
            <a:noFill/>
          </a:ln>
        </p:spPr>
      </p:pic>
      <p:pic>
        <p:nvPicPr>
          <p:cNvPr id="161" name="Shape 161"/>
          <p:cNvPicPr preferRelativeResize="0"/>
          <p:nvPr/>
        </p:nvPicPr>
        <p:blipFill rotWithShape="1">
          <a:blip r:embed="rId4">
            <a:alphaModFix/>
          </a:blip>
          <a:srcRect b="0" l="0" r="0" t="0"/>
          <a:stretch/>
        </p:blipFill>
        <p:spPr>
          <a:xfrm>
            <a:off x="3589450" y="2492896"/>
            <a:ext cx="2808311" cy="1807684"/>
          </a:xfrm>
          <a:prstGeom prst="rect">
            <a:avLst/>
          </a:prstGeom>
          <a:noFill/>
          <a:ln>
            <a:noFill/>
          </a:ln>
        </p:spPr>
      </p:pic>
      <p:sp>
        <p:nvSpPr>
          <p:cNvPr id="162" name="Shape 162"/>
          <p:cNvSpPr txBox="1"/>
          <p:nvPr/>
        </p:nvSpPr>
        <p:spPr>
          <a:xfrm>
            <a:off x="277437" y="2492896"/>
            <a:ext cx="3136637" cy="304698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600">
                <a:solidFill>
                  <a:schemeClr val="dk1"/>
                </a:solidFill>
                <a:latin typeface="Century Gothic"/>
                <a:ea typeface="Century Gothic"/>
                <a:cs typeface="Century Gothic"/>
                <a:sym typeface="Century Gothic"/>
              </a:rPr>
              <a:t>Quel serait le texte alternatif le plus approprié pour chacun de ces exemple ?</a:t>
            </a:r>
          </a:p>
          <a:p>
            <a:pPr indent="0" lvl="0" marL="0" marR="0" rtl="0" algn="l">
              <a:spcBef>
                <a:spcPts val="0"/>
              </a:spcBef>
              <a:buNone/>
            </a:pPr>
            <a:r>
              <a:t/>
            </a:r>
            <a:endParaRPr sz="1600">
              <a:solidFill>
                <a:schemeClr val="dk1"/>
              </a:solidFill>
              <a:latin typeface="Century Gothic"/>
              <a:ea typeface="Century Gothic"/>
              <a:cs typeface="Century Gothic"/>
              <a:sym typeface="Century Gothic"/>
            </a:endParaRP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Image de George Washington »</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George Washington, le premier président des Etats-Unis »</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Un attribut alt vide (alt="") suffirait.</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George Washington »</a:t>
            </a:r>
          </a:p>
        </p:txBody>
      </p:sp>
      <p:pic>
        <p:nvPicPr>
          <p:cNvPr descr="Capture d’écran 2015-10-03 à 17.03.23.png" id="163" name="Shape 163"/>
          <p:cNvPicPr preferRelativeResize="0"/>
          <p:nvPr/>
        </p:nvPicPr>
        <p:blipFill rotWithShape="1">
          <a:blip r:embed="rId5">
            <a:alphaModFix/>
          </a:blip>
          <a:srcRect b="0" l="0" r="0" t="0"/>
          <a:stretch/>
        </p:blipFill>
        <p:spPr>
          <a:xfrm>
            <a:off x="6630610" y="2401742"/>
            <a:ext cx="2513388" cy="42023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modification de la quantité de chaque article, l'ajout et la suppression d'un ou plusieurs articles restent possibles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58" name="Shape 55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44</a:t>
            </a:r>
          </a:p>
        </p:txBody>
      </p:sp>
      <p:pic>
        <p:nvPicPr>
          <p:cNvPr descr="Capture d’écran 2015-10-03 à 20.59.05.png" id="559" name="Shape 559"/>
          <p:cNvPicPr preferRelativeResize="0"/>
          <p:nvPr/>
        </p:nvPicPr>
        <p:blipFill rotWithShape="1">
          <a:blip r:embed="rId3">
            <a:alphaModFix/>
          </a:blip>
          <a:srcRect b="0" l="0" r="0" t="0"/>
          <a:stretch/>
        </p:blipFill>
        <p:spPr>
          <a:xfrm>
            <a:off x="1115616" y="3140967"/>
            <a:ext cx="7092279" cy="32878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nature et les caractéristiques quantifiables des produits et services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566" name="Shape 5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45</a:t>
            </a:r>
          </a:p>
        </p:txBody>
      </p:sp>
      <p:pic>
        <p:nvPicPr>
          <p:cNvPr descr="Capture d’écran 2015-10-03 à 20.41.04.png" id="567" name="Shape 567"/>
          <p:cNvPicPr preferRelativeResize="0"/>
          <p:nvPr/>
        </p:nvPicPr>
        <p:blipFill rotWithShape="1">
          <a:blip r:embed="rId3">
            <a:alphaModFix/>
          </a:blip>
          <a:srcRect b="0" l="0" r="0" t="0"/>
          <a:stretch/>
        </p:blipFill>
        <p:spPr>
          <a:xfrm>
            <a:off x="683568" y="2708919"/>
            <a:ext cx="3581399" cy="3911599"/>
          </a:xfrm>
          <a:prstGeom prst="rect">
            <a:avLst/>
          </a:prstGeom>
          <a:noFill/>
          <a:ln>
            <a:noFill/>
          </a:ln>
        </p:spPr>
      </p:pic>
      <p:pic>
        <p:nvPicPr>
          <p:cNvPr descr="Capture d’écran 2015-10-03 à 20.43.31.png" id="568" name="Shape 568"/>
          <p:cNvPicPr preferRelativeResize="0"/>
          <p:nvPr/>
        </p:nvPicPr>
        <p:blipFill rotWithShape="1">
          <a:blip r:embed="rId4">
            <a:alphaModFix/>
          </a:blip>
          <a:srcRect b="0" l="0" r="0" t="0"/>
          <a:stretch/>
        </p:blipFill>
        <p:spPr>
          <a:xfrm>
            <a:off x="6243155" y="2996951"/>
            <a:ext cx="2895600" cy="977899"/>
          </a:xfrm>
          <a:prstGeom prst="rect">
            <a:avLst/>
          </a:prstGeom>
          <a:noFill/>
          <a:ln>
            <a:noFill/>
          </a:ln>
        </p:spPr>
      </p:pic>
      <p:pic>
        <p:nvPicPr>
          <p:cNvPr descr="Capture d’écran 2015-10-03 à 20.42.50.png" id="569" name="Shape 569"/>
          <p:cNvPicPr preferRelativeResize="0"/>
          <p:nvPr/>
        </p:nvPicPr>
        <p:blipFill rotWithShape="1">
          <a:blip r:embed="rId5">
            <a:alphaModFix/>
          </a:blip>
          <a:srcRect b="0" l="0" r="0" t="0"/>
          <a:stretch/>
        </p:blipFill>
        <p:spPr>
          <a:xfrm>
            <a:off x="5148064" y="2635139"/>
            <a:ext cx="2592287" cy="3852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période et les conditions de validité des offres spéciales et promotions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576" name="Shape 57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46</a:t>
            </a:r>
          </a:p>
        </p:txBody>
      </p:sp>
      <p:pic>
        <p:nvPicPr>
          <p:cNvPr descr="Capture d’écran 2015-10-03 à 20.57.05.png" id="577" name="Shape 577"/>
          <p:cNvPicPr preferRelativeResize="0"/>
          <p:nvPr/>
        </p:nvPicPr>
        <p:blipFill rotWithShape="1">
          <a:blip r:embed="rId3">
            <a:alphaModFix/>
          </a:blip>
          <a:srcRect b="0" l="0" r="0" t="0"/>
          <a:stretch/>
        </p:blipFill>
        <p:spPr>
          <a:xfrm>
            <a:off x="1061180" y="2243961"/>
            <a:ext cx="6506267" cy="1565554"/>
          </a:xfrm>
          <a:prstGeom prst="rect">
            <a:avLst/>
          </a:prstGeom>
          <a:noFill/>
          <a:ln>
            <a:noFill/>
          </a:ln>
        </p:spPr>
      </p:pic>
      <p:pic>
        <p:nvPicPr>
          <p:cNvPr id="578" name="Shape 578"/>
          <p:cNvPicPr preferRelativeResize="0"/>
          <p:nvPr/>
        </p:nvPicPr>
        <p:blipFill rotWithShape="1">
          <a:blip r:embed="rId4">
            <a:alphaModFix/>
          </a:blip>
          <a:srcRect b="0" l="0" r="0" t="0"/>
          <a:stretch/>
        </p:blipFill>
        <p:spPr>
          <a:xfrm>
            <a:off x="395536" y="4725144"/>
            <a:ext cx="1481584" cy="1481584"/>
          </a:xfrm>
          <a:prstGeom prst="rect">
            <a:avLst/>
          </a:prstGeom>
          <a:noFill/>
          <a:ln>
            <a:noFill/>
          </a:ln>
        </p:spPr>
      </p:pic>
      <p:sp>
        <p:nvSpPr>
          <p:cNvPr id="579" name="Shape 579"/>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Heu…. Elles démarrent quand les 24h ?</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Shape 58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numéro d'immatriculation délivré aux sociétés ou organisations au terme des procédures légales d'enregistrement en vigueur dans leur pays est indiqué.</a:t>
            </a:r>
            <a:br>
              <a:rPr b="1" i="0" lang="fr-FR" sz="3240" u="none" cap="none" strike="noStrike">
                <a:solidFill>
                  <a:schemeClr val="dk1"/>
                </a:solidFill>
                <a:latin typeface="Century Gothic"/>
                <a:ea typeface="Century Gothic"/>
                <a:cs typeface="Century Gothic"/>
                <a:sym typeface="Century Gothic"/>
              </a:rPr>
            </a:br>
          </a:p>
        </p:txBody>
      </p:sp>
      <p:sp>
        <p:nvSpPr>
          <p:cNvPr id="586" name="Shape 58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47</a:t>
            </a:r>
          </a:p>
        </p:txBody>
      </p:sp>
      <p:pic>
        <p:nvPicPr>
          <p:cNvPr descr="Capture d’écran 2015-10-03 à 20.39.01.png" id="587" name="Shape 587"/>
          <p:cNvPicPr preferRelativeResize="0"/>
          <p:nvPr/>
        </p:nvPicPr>
        <p:blipFill rotWithShape="1">
          <a:blip r:embed="rId3">
            <a:alphaModFix/>
          </a:blip>
          <a:srcRect b="0" l="0" r="0" t="0"/>
          <a:stretch/>
        </p:blipFill>
        <p:spPr>
          <a:xfrm>
            <a:off x="1691680" y="3573016"/>
            <a:ext cx="4673600" cy="259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sous-total détaillé est indiqué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94" name="Shape 5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48</a:t>
            </a:r>
          </a:p>
        </p:txBody>
      </p:sp>
      <p:pic>
        <p:nvPicPr>
          <p:cNvPr descr="Capture d’écran 2015-10-03 à 21.01.20.png" id="595" name="Shape 595"/>
          <p:cNvPicPr preferRelativeResize="0"/>
          <p:nvPr/>
        </p:nvPicPr>
        <p:blipFill rotWithShape="1">
          <a:blip r:embed="rId3">
            <a:alphaModFix/>
          </a:blip>
          <a:srcRect b="0" l="0" r="0" t="0"/>
          <a:stretch/>
        </p:blipFill>
        <p:spPr>
          <a:xfrm>
            <a:off x="1475655" y="2636911"/>
            <a:ext cx="6050755" cy="38152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Shape 60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financement sont indiquées.</a:t>
            </a:r>
          </a:p>
        </p:txBody>
      </p:sp>
      <p:sp>
        <p:nvSpPr>
          <p:cNvPr id="602" name="Shape 6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49</a:t>
            </a:r>
          </a:p>
        </p:txBody>
      </p:sp>
      <p:pic>
        <p:nvPicPr>
          <p:cNvPr descr="Capture d’écran 2015-10-03 à 20.31.32.png" id="603" name="Shape 603"/>
          <p:cNvPicPr preferRelativeResize="0"/>
          <p:nvPr/>
        </p:nvPicPr>
        <p:blipFill rotWithShape="1">
          <a:blip r:embed="rId3">
            <a:alphaModFix/>
          </a:blip>
          <a:srcRect b="0" l="0" r="0" t="0"/>
          <a:stretch/>
        </p:blipFill>
        <p:spPr>
          <a:xfrm>
            <a:off x="755575" y="2514667"/>
            <a:ext cx="7239000" cy="43179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fonctionnement du service après-vente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10" name="Shape 6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50</a:t>
            </a:r>
          </a:p>
        </p:txBody>
      </p:sp>
      <p:pic>
        <p:nvPicPr>
          <p:cNvPr descr="Capture d’écran 2015-10-03 à 21.06.03.png" id="611" name="Shape 611"/>
          <p:cNvPicPr preferRelativeResize="0"/>
          <p:nvPr/>
        </p:nvPicPr>
        <p:blipFill rotWithShape="1">
          <a:blip r:embed="rId3">
            <a:alphaModFix/>
          </a:blip>
          <a:srcRect b="0" l="0" r="0" t="0"/>
          <a:stretch/>
        </p:blipFill>
        <p:spPr>
          <a:xfrm>
            <a:off x="1259632" y="3356992"/>
            <a:ext cx="7023099" cy="2222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débit ou d'encaissement sont spécifiées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618" name="Shape 6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51</a:t>
            </a:r>
          </a:p>
        </p:txBody>
      </p:sp>
      <p:pic>
        <p:nvPicPr>
          <p:cNvPr id="619" name="Shape 61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620" name="Shape 620"/>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Comment ça encaissé dans 6 mois ? </a:t>
            </a:r>
          </a:p>
        </p:txBody>
      </p:sp>
      <p:sp>
        <p:nvSpPr>
          <p:cNvPr id="621" name="Shape 621"/>
          <p:cNvSpPr/>
          <p:nvPr/>
        </p:nvSpPr>
        <p:spPr>
          <a:xfrm>
            <a:off x="755575" y="2638652"/>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Merci pour votre commande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garantie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28" name="Shape 62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52</a:t>
            </a:r>
          </a:p>
        </p:txBody>
      </p:sp>
      <p:pic>
        <p:nvPicPr>
          <p:cNvPr descr="Capture d’écran 2015-10-03 à 21.04.42.png" id="629" name="Shape 629"/>
          <p:cNvPicPr preferRelativeResize="0"/>
          <p:nvPr/>
        </p:nvPicPr>
        <p:blipFill rotWithShape="1">
          <a:blip r:embed="rId3">
            <a:alphaModFix/>
          </a:blip>
          <a:srcRect b="0" l="0" r="0" t="0"/>
          <a:stretch/>
        </p:blipFill>
        <p:spPr>
          <a:xfrm>
            <a:off x="827583" y="2996951"/>
            <a:ext cx="7480299" cy="2679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vente ou d'utilisation sont accessibles depuis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636" name="Shape 6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53</a:t>
            </a:r>
          </a:p>
        </p:txBody>
      </p:sp>
      <p:pic>
        <p:nvPicPr>
          <p:cNvPr descr="Capture d’écran 2015-10-03 à 20.37.28.png" id="637" name="Shape 637"/>
          <p:cNvPicPr preferRelativeResize="0"/>
          <p:nvPr/>
        </p:nvPicPr>
        <p:blipFill rotWithShape="1">
          <a:blip r:embed="rId3">
            <a:alphaModFix/>
          </a:blip>
          <a:srcRect b="0" l="0" r="0" t="0"/>
          <a:stretch/>
        </p:blipFill>
        <p:spPr>
          <a:xfrm>
            <a:off x="1043608" y="2852935"/>
            <a:ext cx="5943599" cy="267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objets inclus sont dotés d'une alternative appropriée.</a:t>
            </a:r>
          </a:p>
        </p:txBody>
      </p:sp>
      <p:sp>
        <p:nvSpPr>
          <p:cNvPr id="170" name="Shape 17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a:t>
            </a:r>
          </a:p>
        </p:txBody>
      </p:sp>
      <p:pic>
        <p:nvPicPr>
          <p:cNvPr descr="IMG_2499.jpeg" id="171" name="Shape 171"/>
          <p:cNvPicPr preferRelativeResize="0"/>
          <p:nvPr/>
        </p:nvPicPr>
        <p:blipFill rotWithShape="1">
          <a:blip r:embed="rId3">
            <a:alphaModFix/>
          </a:blip>
          <a:srcRect b="0" l="0" r="0" t="0"/>
          <a:stretch/>
        </p:blipFill>
        <p:spPr>
          <a:xfrm>
            <a:off x="251519" y="1614279"/>
            <a:ext cx="5494401" cy="2368830"/>
          </a:xfrm>
          <a:prstGeom prst="rect">
            <a:avLst/>
          </a:prstGeom>
          <a:noFill/>
          <a:ln>
            <a:noFill/>
          </a:ln>
        </p:spPr>
      </p:pic>
      <p:pic>
        <p:nvPicPr>
          <p:cNvPr descr="Capture d’écran 2015-10-03 à 17.16.26.png" id="172" name="Shape 172"/>
          <p:cNvPicPr preferRelativeResize="0"/>
          <p:nvPr/>
        </p:nvPicPr>
        <p:blipFill rotWithShape="1">
          <a:blip r:embed="rId4">
            <a:alphaModFix/>
          </a:blip>
          <a:srcRect b="0" l="0" r="0" t="0"/>
          <a:stretch/>
        </p:blipFill>
        <p:spPr>
          <a:xfrm>
            <a:off x="323528" y="4149080"/>
            <a:ext cx="6476235" cy="2520480"/>
          </a:xfrm>
          <a:prstGeom prst="rect">
            <a:avLst/>
          </a:prstGeom>
          <a:noFill/>
          <a:ln>
            <a:noFill/>
          </a:ln>
        </p:spPr>
      </p:pic>
      <p:pic>
        <p:nvPicPr>
          <p:cNvPr descr="IMG_2500.PNG" id="173" name="Shape 173"/>
          <p:cNvPicPr preferRelativeResize="0"/>
          <p:nvPr/>
        </p:nvPicPr>
        <p:blipFill rotWithShape="1">
          <a:blip r:embed="rId5">
            <a:alphaModFix/>
          </a:blip>
          <a:srcRect b="0" l="0" r="0" t="0"/>
          <a:stretch/>
        </p:blipFill>
        <p:spPr>
          <a:xfrm>
            <a:off x="6156176" y="1835808"/>
            <a:ext cx="2736303" cy="48669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Shape 64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relatives à la zone de livraison des produits ou de réalisation des services sont indiquées.</a:t>
            </a:r>
          </a:p>
        </p:txBody>
      </p:sp>
      <p:sp>
        <p:nvSpPr>
          <p:cNvPr id="644" name="Shape 6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54</a:t>
            </a:r>
          </a:p>
        </p:txBody>
      </p:sp>
      <p:pic>
        <p:nvPicPr>
          <p:cNvPr descr="Capture d’écran 2015-10-03 à 21.08.57.png" id="645" name="Shape 645"/>
          <p:cNvPicPr preferRelativeResize="0"/>
          <p:nvPr/>
        </p:nvPicPr>
        <p:blipFill rotWithShape="1">
          <a:blip r:embed="rId3">
            <a:alphaModFix/>
          </a:blip>
          <a:srcRect b="0" l="0" r="0" t="0"/>
          <a:stretch/>
        </p:blipFill>
        <p:spPr>
          <a:xfrm>
            <a:off x="1547663" y="2708919"/>
            <a:ext cx="6444208" cy="36904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moyens de paiement acceptés et les procédures correspondantes sont indiqués.</a:t>
            </a:r>
            <a:br>
              <a:rPr b="1" i="0" lang="fr-FR" sz="3240" u="none" cap="none" strike="noStrike">
                <a:solidFill>
                  <a:schemeClr val="dk1"/>
                </a:solidFill>
                <a:latin typeface="Century Gothic"/>
                <a:ea typeface="Century Gothic"/>
                <a:cs typeface="Century Gothic"/>
                <a:sym typeface="Century Gothic"/>
              </a:rPr>
            </a:br>
          </a:p>
        </p:txBody>
      </p:sp>
      <p:sp>
        <p:nvSpPr>
          <p:cNvPr id="652" name="Shape 6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55</a:t>
            </a:r>
          </a:p>
        </p:txBody>
      </p:sp>
      <p:pic>
        <p:nvPicPr>
          <p:cNvPr descr="Capture d’écran 2015-10-03 à 21.02.35.png" id="653" name="Shape 653"/>
          <p:cNvPicPr preferRelativeResize="0"/>
          <p:nvPr/>
        </p:nvPicPr>
        <p:blipFill rotWithShape="1">
          <a:blip r:embed="rId3">
            <a:alphaModFix/>
          </a:blip>
          <a:srcRect b="0" l="0" r="0" t="0"/>
          <a:stretch/>
        </p:blipFill>
        <p:spPr>
          <a:xfrm>
            <a:off x="1835696" y="2723983"/>
            <a:ext cx="4945979" cy="4102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horaires et tarifs de fonctionnement des services mis à la disposition des utilisateurs sont indiqués.</a:t>
            </a:r>
            <a:br>
              <a:rPr b="1" i="0" lang="fr-FR" sz="3240" u="none" cap="none" strike="noStrike">
                <a:solidFill>
                  <a:schemeClr val="dk1"/>
                </a:solidFill>
                <a:latin typeface="Century Gothic"/>
                <a:ea typeface="Century Gothic"/>
                <a:cs typeface="Century Gothic"/>
                <a:sym typeface="Century Gothic"/>
              </a:rPr>
            </a:br>
          </a:p>
        </p:txBody>
      </p:sp>
      <p:sp>
        <p:nvSpPr>
          <p:cNvPr id="660" name="Shape 6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56</a:t>
            </a:r>
          </a:p>
        </p:txBody>
      </p:sp>
      <p:pic>
        <p:nvPicPr>
          <p:cNvPr descr="Capture d’écran 2015-10-03 à 21.06.03.png" id="661" name="Shape 661"/>
          <p:cNvPicPr preferRelativeResize="0"/>
          <p:nvPr/>
        </p:nvPicPr>
        <p:blipFill rotWithShape="1">
          <a:blip r:embed="rId3">
            <a:alphaModFix/>
          </a:blip>
          <a:srcRect b="0" l="0" r="0" t="0"/>
          <a:stretch/>
        </p:blipFill>
        <p:spPr>
          <a:xfrm>
            <a:off x="1403648" y="3356992"/>
            <a:ext cx="7023099" cy="2222500"/>
          </a:xfrm>
          <a:prstGeom prst="rect">
            <a:avLst/>
          </a:prstGeom>
          <a:noFill/>
          <a:ln>
            <a:noFill/>
          </a:ln>
        </p:spPr>
      </p:pic>
      <p:sp>
        <p:nvSpPr>
          <p:cNvPr id="662" name="Shape 662"/>
          <p:cNvSpPr/>
          <p:nvPr/>
        </p:nvSpPr>
        <p:spPr>
          <a:xfrm>
            <a:off x="3347864" y="3933055"/>
            <a:ext cx="1584175" cy="360040"/>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recours en cas de litige sont indiqués dans les conditions générales de vente ou d'utilisation.</a:t>
            </a:r>
            <a:br>
              <a:rPr b="1" i="0" lang="fr-FR" sz="3240" u="none" cap="none" strike="noStrike">
                <a:solidFill>
                  <a:schemeClr val="dk1"/>
                </a:solidFill>
                <a:latin typeface="Century Gothic"/>
                <a:ea typeface="Century Gothic"/>
                <a:cs typeface="Century Gothic"/>
                <a:sym typeface="Century Gothic"/>
              </a:rPr>
            </a:br>
          </a:p>
        </p:txBody>
      </p:sp>
      <p:sp>
        <p:nvSpPr>
          <p:cNvPr id="669" name="Shape 6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57</a:t>
            </a:r>
          </a:p>
        </p:txBody>
      </p:sp>
      <p:pic>
        <p:nvPicPr>
          <p:cNvPr id="670" name="Shape 670"/>
          <p:cNvPicPr preferRelativeResize="0"/>
          <p:nvPr/>
        </p:nvPicPr>
        <p:blipFill rotWithShape="1">
          <a:blip r:embed="rId3">
            <a:alphaModFix/>
          </a:blip>
          <a:srcRect b="0" l="0" r="0" t="0"/>
          <a:stretch/>
        </p:blipFill>
        <p:spPr>
          <a:xfrm>
            <a:off x="617364" y="3212975"/>
            <a:ext cx="7897813" cy="2171700"/>
          </a:xfrm>
          <a:prstGeom prst="rect">
            <a:avLst/>
          </a:prstGeom>
          <a:noFill/>
          <a:ln>
            <a:noFill/>
          </a:ln>
        </p:spPr>
      </p:pic>
      <p:pic>
        <p:nvPicPr>
          <p:cNvPr descr="http://www.boulanger.com/wcsstore/BoulangerStg/img/common/fixe/hd_logo.png" id="671" name="Shape 671"/>
          <p:cNvPicPr preferRelativeResize="0"/>
          <p:nvPr/>
        </p:nvPicPr>
        <p:blipFill rotWithShape="1">
          <a:blip r:embed="rId4">
            <a:alphaModFix/>
          </a:blip>
          <a:srcRect b="0" l="0" r="0" t="0"/>
          <a:stretch/>
        </p:blipFill>
        <p:spPr>
          <a:xfrm>
            <a:off x="617364" y="2708919"/>
            <a:ext cx="2828924" cy="3333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et les conditions de retour des produits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77" name="Shape 6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58</a:t>
            </a:r>
          </a:p>
        </p:txBody>
      </p:sp>
      <p:sp>
        <p:nvSpPr>
          <p:cNvPr id="678" name="Shape 678"/>
          <p:cNvSpPr txBox="1"/>
          <p:nvPr/>
        </p:nvSpPr>
        <p:spPr>
          <a:xfrm>
            <a:off x="7101779" y="2854539"/>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59</a:t>
            </a:r>
          </a:p>
        </p:txBody>
      </p:sp>
      <p:sp>
        <p:nvSpPr>
          <p:cNvPr id="679" name="Shape 679"/>
          <p:cNvSpPr/>
          <p:nvPr/>
        </p:nvSpPr>
        <p:spPr>
          <a:xfrm>
            <a:off x="475927" y="2564903"/>
            <a:ext cx="6408712" cy="1656183"/>
          </a:xfrm>
          <a:prstGeom prst="rect">
            <a:avLst/>
          </a:prstGeom>
          <a:noFill/>
          <a:ln>
            <a:noFill/>
          </a:ln>
        </p:spPr>
        <p:txBody>
          <a:bodyPr anchorCtr="0" anchor="t" bIns="45700" lIns="91425" rIns="91425" tIns="45700">
            <a:noAutofit/>
          </a:bodyPr>
          <a:lstStyle/>
          <a:p>
            <a:pPr indent="0" lvl="0" marL="0" marR="0" rtl="0" algn="ctr">
              <a:lnSpc>
                <a:spcPct val="80000"/>
              </a:lnSpc>
              <a:spcBef>
                <a:spcPts val="0"/>
              </a:spcBef>
              <a:buSzPct val="25000"/>
              <a:buNone/>
            </a:pPr>
            <a:r>
              <a:rPr b="1" lang="fr-FR" sz="2880">
                <a:solidFill>
                  <a:schemeClr val="dk1"/>
                </a:solidFill>
                <a:latin typeface="Century Gothic"/>
                <a:ea typeface="Century Gothic"/>
                <a:cs typeface="Century Gothic"/>
                <a:sym typeface="Century Gothic"/>
              </a:rPr>
              <a:t>Le mode de dépôt et la procédure de traitement des réclamations sont indiqués.</a:t>
            </a:r>
            <a:br>
              <a:rPr b="1" lang="fr-FR" sz="2880">
                <a:solidFill>
                  <a:schemeClr val="dk1"/>
                </a:solidFill>
                <a:latin typeface="Century Gothic"/>
                <a:ea typeface="Century Gothic"/>
                <a:cs typeface="Century Gothic"/>
                <a:sym typeface="Century Gothic"/>
              </a:rPr>
            </a:br>
          </a:p>
        </p:txBody>
      </p:sp>
      <p:sp>
        <p:nvSpPr>
          <p:cNvPr id="680" name="Shape 680"/>
          <p:cNvSpPr txBox="1"/>
          <p:nvPr/>
        </p:nvSpPr>
        <p:spPr>
          <a:xfrm>
            <a:off x="7101779" y="254676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681" name="Shape 681"/>
          <p:cNvSpPr txBox="1"/>
          <p:nvPr/>
        </p:nvSpPr>
        <p:spPr>
          <a:xfrm>
            <a:off x="7093396" y="5126098"/>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60</a:t>
            </a:r>
          </a:p>
        </p:txBody>
      </p:sp>
      <p:sp>
        <p:nvSpPr>
          <p:cNvPr id="682" name="Shape 682"/>
          <p:cNvSpPr/>
          <p:nvPr/>
        </p:nvSpPr>
        <p:spPr>
          <a:xfrm>
            <a:off x="467543" y="4869160"/>
            <a:ext cx="6408712" cy="1368151"/>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b="1" lang="fr-FR" sz="2970">
                <a:solidFill>
                  <a:schemeClr val="dk1"/>
                </a:solidFill>
                <a:latin typeface="Century Gothic"/>
                <a:ea typeface="Century Gothic"/>
                <a:cs typeface="Century Gothic"/>
                <a:sym typeface="Century Gothic"/>
              </a:rPr>
              <a:t>Les conditions de remboursement (délais, frais et justificatifs exigés) sont indiquées.</a:t>
            </a:r>
          </a:p>
        </p:txBody>
      </p:sp>
      <p:sp>
        <p:nvSpPr>
          <p:cNvPr id="683" name="Shape 683"/>
          <p:cNvSpPr txBox="1"/>
          <p:nvPr/>
        </p:nvSpPr>
        <p:spPr>
          <a:xfrm>
            <a:off x="7093396" y="481832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684" name="Shape 684"/>
          <p:cNvSpPr txBox="1"/>
          <p:nvPr/>
        </p:nvSpPr>
        <p:spPr>
          <a:xfrm>
            <a:off x="7093396"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685" name="Shape 685"/>
          <p:cNvSpPr txBox="1"/>
          <p:nvPr/>
        </p:nvSpPr>
        <p:spPr>
          <a:xfrm>
            <a:off x="7777471"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686" name="Shape 686"/>
          <p:cNvSpPr txBox="1"/>
          <p:nvPr/>
        </p:nvSpPr>
        <p:spPr>
          <a:xfrm>
            <a:off x="8461547" y="6046687"/>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687" name="Shape 687"/>
          <p:cNvSpPr txBox="1"/>
          <p:nvPr/>
        </p:nvSpPr>
        <p:spPr>
          <a:xfrm>
            <a:off x="7093396"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688" name="Shape 688"/>
          <p:cNvSpPr txBox="1"/>
          <p:nvPr/>
        </p:nvSpPr>
        <p:spPr>
          <a:xfrm>
            <a:off x="7777471"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689" name="Shape 689"/>
          <p:cNvSpPr txBox="1"/>
          <p:nvPr/>
        </p:nvSpPr>
        <p:spPr>
          <a:xfrm>
            <a:off x="8461547" y="3776339"/>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matériels et logiciels nécessaires au fonctionnement du service sont indiqués avant la validation de la commande</a:t>
            </a:r>
            <a:br>
              <a:rPr b="1" i="0" lang="fr-FR" sz="3240" u="none" cap="none" strike="noStrike">
                <a:solidFill>
                  <a:schemeClr val="dk1"/>
                </a:solidFill>
                <a:latin typeface="Century Gothic"/>
                <a:ea typeface="Century Gothic"/>
                <a:cs typeface="Century Gothic"/>
                <a:sym typeface="Century Gothic"/>
              </a:rPr>
            </a:br>
          </a:p>
        </p:txBody>
      </p:sp>
      <p:sp>
        <p:nvSpPr>
          <p:cNvPr id="695" name="Shape 6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61</a:t>
            </a:r>
          </a:p>
        </p:txBody>
      </p:sp>
      <p:pic>
        <p:nvPicPr>
          <p:cNvPr id="696" name="Shape 696"/>
          <p:cNvPicPr preferRelativeResize="0"/>
          <p:nvPr/>
        </p:nvPicPr>
        <p:blipFill rotWithShape="1">
          <a:blip r:embed="rId3">
            <a:alphaModFix/>
          </a:blip>
          <a:srcRect b="0" l="0" r="0" t="0"/>
          <a:stretch/>
        </p:blipFill>
        <p:spPr>
          <a:xfrm>
            <a:off x="251519" y="3140967"/>
            <a:ext cx="8313240" cy="27821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prix affichés mentionnent le détail des taxes et suppléments éventuels ainsi que le montant hors taxes.</a:t>
            </a:r>
            <a:br>
              <a:rPr b="1" i="0" lang="fr-FR" sz="3240" u="none" cap="none" strike="noStrike">
                <a:solidFill>
                  <a:schemeClr val="dk1"/>
                </a:solidFill>
                <a:latin typeface="Century Gothic"/>
                <a:ea typeface="Century Gothic"/>
                <a:cs typeface="Century Gothic"/>
                <a:sym typeface="Century Gothic"/>
              </a:rPr>
            </a:br>
          </a:p>
        </p:txBody>
      </p:sp>
      <p:sp>
        <p:nvSpPr>
          <p:cNvPr id="703" name="Shape 70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62</a:t>
            </a:r>
          </a:p>
        </p:txBody>
      </p:sp>
      <p:pic>
        <p:nvPicPr>
          <p:cNvPr id="704" name="Shape 704"/>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705" name="Shape 705"/>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Si c’est H.T c’est pas cher….. sinon ça vaut pas le coup</a:t>
            </a:r>
          </a:p>
        </p:txBody>
      </p:sp>
      <p:sp>
        <p:nvSpPr>
          <p:cNvPr id="706" name="Shape 706"/>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1000€</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Shape 71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Une adresse de livraison différente de l'adresse de facturation peut être spécifiée.</a:t>
            </a:r>
            <a:br>
              <a:rPr b="1" i="0" lang="fr-FR" sz="3240" u="none" cap="none" strike="noStrike">
                <a:solidFill>
                  <a:schemeClr val="dk1"/>
                </a:solidFill>
                <a:latin typeface="Century Gothic"/>
                <a:ea typeface="Century Gothic"/>
                <a:cs typeface="Century Gothic"/>
                <a:sym typeface="Century Gothic"/>
              </a:rPr>
            </a:br>
          </a:p>
        </p:txBody>
      </p:sp>
      <p:sp>
        <p:nvSpPr>
          <p:cNvPr id="713" name="Shape 71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63</a:t>
            </a:r>
          </a:p>
        </p:txBody>
      </p:sp>
      <p:pic>
        <p:nvPicPr>
          <p:cNvPr descr="Capture d’écran 2015-10-03 à 21.07.02.png" id="714" name="Shape 714"/>
          <p:cNvPicPr preferRelativeResize="0"/>
          <p:nvPr/>
        </p:nvPicPr>
        <p:blipFill rotWithShape="1">
          <a:blip r:embed="rId3">
            <a:alphaModFix/>
          </a:blip>
          <a:srcRect b="0" l="0" r="0" t="0"/>
          <a:stretch/>
        </p:blipFill>
        <p:spPr>
          <a:xfrm>
            <a:off x="683568" y="3789039"/>
            <a:ext cx="7740351" cy="2526263"/>
          </a:xfrm>
          <a:prstGeom prst="rect">
            <a:avLst/>
          </a:prstGeom>
          <a:noFill/>
          <a:ln>
            <a:noFill/>
          </a:ln>
        </p:spPr>
      </p:pic>
      <p:sp>
        <p:nvSpPr>
          <p:cNvPr id="715" name="Shape 715"/>
          <p:cNvSpPr/>
          <p:nvPr/>
        </p:nvSpPr>
        <p:spPr>
          <a:xfrm>
            <a:off x="1403648" y="5301207"/>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716" name="Shape 716"/>
          <p:cNvSpPr/>
          <p:nvPr/>
        </p:nvSpPr>
        <p:spPr>
          <a:xfrm>
            <a:off x="5148064" y="5301207"/>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accepte au moins deux moyens de paiement.</a:t>
            </a:r>
            <a:br>
              <a:rPr b="1" i="0" lang="fr-FR" sz="3240" u="none" cap="none" strike="noStrike">
                <a:solidFill>
                  <a:schemeClr val="dk1"/>
                </a:solidFill>
                <a:latin typeface="Century Gothic"/>
                <a:ea typeface="Century Gothic"/>
                <a:cs typeface="Century Gothic"/>
                <a:sym typeface="Century Gothic"/>
              </a:rPr>
            </a:br>
          </a:p>
        </p:txBody>
      </p:sp>
      <p:sp>
        <p:nvSpPr>
          <p:cNvPr id="723" name="Shape 7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64</a:t>
            </a:r>
          </a:p>
        </p:txBody>
      </p:sp>
      <p:pic>
        <p:nvPicPr>
          <p:cNvPr descr="Capture d’écran 2015-10-03 à 21.19.55.png" id="724" name="Shape 724"/>
          <p:cNvPicPr preferRelativeResize="0"/>
          <p:nvPr/>
        </p:nvPicPr>
        <p:blipFill rotWithShape="1">
          <a:blip r:embed="rId3">
            <a:alphaModFix/>
          </a:blip>
          <a:srcRect b="0" l="0" r="0" t="0"/>
          <a:stretch/>
        </p:blipFill>
        <p:spPr>
          <a:xfrm>
            <a:off x="0" y="3364782"/>
            <a:ext cx="9004300" cy="1828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référence de la transaction est affichée au client après la validation de sa commande.</a:t>
            </a:r>
            <a:br>
              <a:rPr b="1" i="0" lang="fr-FR" sz="3240" u="none" cap="none" strike="noStrike">
                <a:solidFill>
                  <a:schemeClr val="dk1"/>
                </a:solidFill>
                <a:latin typeface="Century Gothic"/>
                <a:ea typeface="Century Gothic"/>
                <a:cs typeface="Century Gothic"/>
                <a:sym typeface="Century Gothic"/>
              </a:rPr>
            </a:br>
          </a:p>
        </p:txBody>
      </p:sp>
      <p:sp>
        <p:nvSpPr>
          <p:cNvPr id="731" name="Shape 7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65</a:t>
            </a:r>
          </a:p>
        </p:txBody>
      </p:sp>
      <p:pic>
        <p:nvPicPr>
          <p:cNvPr id="732" name="Shape 73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733" name="Shape 733"/>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C’est bon, ça, c’est fait !</a:t>
            </a:r>
          </a:p>
        </p:txBody>
      </p:sp>
      <p:sp>
        <p:nvSpPr>
          <p:cNvPr id="734" name="Shape 73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Merci pour votre commande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générés via des styles sont dotés d’une alternative appropriée</a:t>
            </a:r>
          </a:p>
        </p:txBody>
      </p:sp>
      <p:sp>
        <p:nvSpPr>
          <p:cNvPr id="179" name="Shape 1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a:t>
            </a:r>
          </a:p>
        </p:txBody>
      </p:sp>
      <p:sp>
        <p:nvSpPr>
          <p:cNvPr id="180" name="Shape 180"/>
          <p:cNvSpPr/>
          <p:nvPr/>
        </p:nvSpPr>
        <p:spPr>
          <a:xfrm>
            <a:off x="1259632" y="2348880"/>
            <a:ext cx="5688632" cy="3744415"/>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b"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:before	</a:t>
            </a:r>
          </a:p>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:after</a:t>
            </a:r>
          </a:p>
          <a:p>
            <a:pPr indent="0" lvl="0" marL="0" marR="0" rtl="0" algn="ctr">
              <a:spcBef>
                <a:spcPts val="0"/>
              </a:spcBef>
              <a:buNone/>
            </a:pPr>
            <a:r>
              <a:t/>
            </a:r>
            <a:endParaRPr sz="3600">
              <a:solidFill>
                <a:schemeClr val="dk1"/>
              </a:solidFill>
              <a:latin typeface="Century Gothic"/>
              <a:ea typeface="Century Gothic"/>
              <a:cs typeface="Century Gothic"/>
              <a:sym typeface="Century Gothic"/>
            </a:endParaRPr>
          </a:p>
        </p:txBody>
      </p:sp>
      <p:sp>
        <p:nvSpPr>
          <p:cNvPr descr="https://www.wpclipart.com/page_frames/full_page_signs/warning_page.png" id="181" name="Shape 181"/>
          <p:cNvSpPr/>
          <p:nvPr/>
        </p:nvSpPr>
        <p:spPr>
          <a:xfrm>
            <a:off x="155575" y="-4373562"/>
            <a:ext cx="9401174" cy="911542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www.wpclipart.com/page_frames/full_page_signs/warning_page.png" id="182" name="Shape 182"/>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See original image" id="183" name="Shape 183"/>
          <p:cNvSpPr/>
          <p:nvPr/>
        </p:nvSpPr>
        <p:spPr>
          <a:xfrm>
            <a:off x="307975" y="-1676400"/>
            <a:ext cx="4381500" cy="3809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pic>
        <p:nvPicPr>
          <p:cNvPr id="184" name="Shape 184"/>
          <p:cNvPicPr preferRelativeResize="0"/>
          <p:nvPr/>
        </p:nvPicPr>
        <p:blipFill rotWithShape="1">
          <a:blip r:embed="rId3">
            <a:alphaModFix/>
          </a:blip>
          <a:srcRect b="0" l="0" r="0" t="0"/>
          <a:stretch/>
        </p:blipFill>
        <p:spPr>
          <a:xfrm>
            <a:off x="3308253" y="2837272"/>
            <a:ext cx="1591388" cy="138381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mentions d'appartenance à un ordre ou groupe professionnel, d'un label ou d'une récompense sont accompagnées d'un lien vers la source.</a:t>
            </a:r>
          </a:p>
        </p:txBody>
      </p:sp>
      <p:sp>
        <p:nvSpPr>
          <p:cNvPr id="741" name="Shape 7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66</a:t>
            </a:r>
          </a:p>
        </p:txBody>
      </p:sp>
      <p:pic>
        <p:nvPicPr>
          <p:cNvPr descr="Capture d’écran 2015-10-03 à 21.15.40.png" id="742" name="Shape 742"/>
          <p:cNvPicPr preferRelativeResize="0"/>
          <p:nvPr/>
        </p:nvPicPr>
        <p:blipFill rotWithShape="1">
          <a:blip r:embed="rId3">
            <a:alphaModFix/>
          </a:blip>
          <a:srcRect b="0" l="0" r="0" t="0"/>
          <a:stretch/>
        </p:blipFill>
        <p:spPr>
          <a:xfrm>
            <a:off x="0" y="3717032"/>
            <a:ext cx="9144000" cy="22762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produits indisponibles font l'objet d'une différenciation visuelle et textuelle.</a:t>
            </a:r>
            <a:br>
              <a:rPr b="1" i="0" lang="fr-FR" sz="3240" u="none" cap="none" strike="noStrike">
                <a:solidFill>
                  <a:schemeClr val="dk1"/>
                </a:solidFill>
                <a:latin typeface="Century Gothic"/>
                <a:ea typeface="Century Gothic"/>
                <a:cs typeface="Century Gothic"/>
                <a:sym typeface="Century Gothic"/>
              </a:rPr>
            </a:br>
          </a:p>
        </p:txBody>
      </p:sp>
      <p:sp>
        <p:nvSpPr>
          <p:cNvPr id="749" name="Shape 74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67</a:t>
            </a:r>
          </a:p>
        </p:txBody>
      </p:sp>
      <p:pic>
        <p:nvPicPr>
          <p:cNvPr descr="Capture d’écran 2015-10-03 à 21.18.25.png" id="750" name="Shape 750"/>
          <p:cNvPicPr preferRelativeResize="0"/>
          <p:nvPr/>
        </p:nvPicPr>
        <p:blipFill rotWithShape="1">
          <a:blip r:embed="rId3">
            <a:alphaModFix/>
          </a:blip>
          <a:srcRect b="0" l="0" r="0" t="0"/>
          <a:stretch/>
        </p:blipFill>
        <p:spPr>
          <a:xfrm>
            <a:off x="1547663" y="2060848"/>
            <a:ext cx="5213670" cy="450911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Shape 75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courriel indiquant la référence de la transaction et les données de la commande est envoyé suite à la validation.</a:t>
            </a:r>
            <a:br>
              <a:rPr b="1" i="0" lang="fr-FR" sz="3240" u="none" cap="none" strike="noStrike">
                <a:solidFill>
                  <a:schemeClr val="dk1"/>
                </a:solidFill>
                <a:latin typeface="Century Gothic"/>
                <a:ea typeface="Century Gothic"/>
                <a:cs typeface="Century Gothic"/>
                <a:sym typeface="Century Gothic"/>
              </a:rPr>
            </a:br>
          </a:p>
        </p:txBody>
      </p:sp>
      <p:sp>
        <p:nvSpPr>
          <p:cNvPr id="757" name="Shape 75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68</a:t>
            </a:r>
          </a:p>
        </p:txBody>
      </p:sp>
      <p:pic>
        <p:nvPicPr>
          <p:cNvPr descr="Capture d’écran 2015-10-03 à 21.22.35.png" id="758" name="Shape 758"/>
          <p:cNvPicPr preferRelativeResize="0"/>
          <p:nvPr/>
        </p:nvPicPr>
        <p:blipFill rotWithShape="1">
          <a:blip r:embed="rId3">
            <a:alphaModFix/>
          </a:blip>
          <a:srcRect b="0" l="0" r="0" t="0"/>
          <a:stretch/>
        </p:blipFill>
        <p:spPr>
          <a:xfrm>
            <a:off x="611560" y="2708919"/>
            <a:ext cx="8115300" cy="3784600"/>
          </a:xfrm>
          <a:prstGeom prst="rect">
            <a:avLst/>
          </a:prstGeom>
          <a:noFill/>
          <a:ln>
            <a:noFill/>
          </a:ln>
        </p:spPr>
      </p:pic>
      <p:sp>
        <p:nvSpPr>
          <p:cNvPr id="759" name="Shape 759"/>
          <p:cNvSpPr/>
          <p:nvPr/>
        </p:nvSpPr>
        <p:spPr>
          <a:xfrm>
            <a:off x="2483767" y="5157192"/>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Shape 76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réclamation fait l'objet d'un accusé de réception.</a:t>
            </a:r>
            <a:br>
              <a:rPr b="1" i="0" lang="fr-FR" sz="3240" u="none" cap="none" strike="noStrike">
                <a:solidFill>
                  <a:schemeClr val="dk1"/>
                </a:solidFill>
                <a:latin typeface="Century Gothic"/>
                <a:ea typeface="Century Gothic"/>
                <a:cs typeface="Century Gothic"/>
                <a:sym typeface="Century Gothic"/>
              </a:rPr>
            </a:br>
          </a:p>
        </p:txBody>
      </p:sp>
      <p:sp>
        <p:nvSpPr>
          <p:cNvPr id="766" name="Shape 7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69</a:t>
            </a:r>
          </a:p>
        </p:txBody>
      </p:sp>
      <p:pic>
        <p:nvPicPr>
          <p:cNvPr descr="Capture d’écran 2015-10-03 à 21.36.03.png" id="767" name="Shape 767"/>
          <p:cNvPicPr preferRelativeResize="0"/>
          <p:nvPr/>
        </p:nvPicPr>
        <p:blipFill rotWithShape="1">
          <a:blip r:embed="rId3">
            <a:alphaModFix/>
          </a:blip>
          <a:srcRect b="0" l="0" r="0" t="0"/>
          <a:stretch/>
        </p:blipFill>
        <p:spPr>
          <a:xfrm>
            <a:off x="827583" y="2996951"/>
            <a:ext cx="7794048" cy="2160240"/>
          </a:xfrm>
          <a:prstGeom prst="rect">
            <a:avLst/>
          </a:prstGeom>
          <a:noFill/>
          <a:ln>
            <a:noFill/>
          </a:ln>
        </p:spPr>
      </p:pic>
      <p:sp>
        <p:nvSpPr>
          <p:cNvPr id="768" name="Shape 768"/>
          <p:cNvSpPr/>
          <p:nvPr/>
        </p:nvSpPr>
        <p:spPr>
          <a:xfrm>
            <a:off x="1115616" y="2492896"/>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contacter le responsable des réclamations.</a:t>
            </a:r>
            <a:br>
              <a:rPr b="1" i="0" lang="fr-FR" sz="3240" u="none" cap="none" strike="noStrike">
                <a:solidFill>
                  <a:schemeClr val="dk1"/>
                </a:solidFill>
                <a:latin typeface="Century Gothic"/>
                <a:ea typeface="Century Gothic"/>
                <a:cs typeface="Century Gothic"/>
                <a:sym typeface="Century Gothic"/>
              </a:rPr>
            </a:br>
          </a:p>
        </p:txBody>
      </p:sp>
      <p:sp>
        <p:nvSpPr>
          <p:cNvPr id="775" name="Shape 7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70</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id="780" name="Shape 780"/>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781" name="Shape 781"/>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Espaces publics</a:t>
            </a:r>
          </a:p>
        </p:txBody>
      </p:sp>
      <p:sp>
        <p:nvSpPr>
          <p:cNvPr id="782" name="Shape 782"/>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Shape 78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contacter le modérateur des espaces publics.</a:t>
            </a:r>
            <a:br>
              <a:rPr b="1" i="0" lang="fr-FR" sz="3240" u="none" cap="none" strike="noStrike">
                <a:solidFill>
                  <a:schemeClr val="dk1"/>
                </a:solidFill>
                <a:latin typeface="Century Gothic"/>
                <a:ea typeface="Century Gothic"/>
                <a:cs typeface="Century Gothic"/>
                <a:sym typeface="Century Gothic"/>
              </a:rPr>
            </a:br>
          </a:p>
        </p:txBody>
      </p:sp>
      <p:sp>
        <p:nvSpPr>
          <p:cNvPr id="789" name="Shape 78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71</a:t>
            </a:r>
          </a:p>
        </p:txBody>
      </p:sp>
      <p:pic>
        <p:nvPicPr>
          <p:cNvPr descr="Capture d’écran 2015-10-03 à 21.43.12.png" id="790" name="Shape 790"/>
          <p:cNvPicPr preferRelativeResize="0"/>
          <p:nvPr/>
        </p:nvPicPr>
        <p:blipFill rotWithShape="1">
          <a:blip r:embed="rId3">
            <a:alphaModFix/>
          </a:blip>
          <a:srcRect b="0" l="0" r="0" t="0"/>
          <a:stretch/>
        </p:blipFill>
        <p:spPr>
          <a:xfrm>
            <a:off x="1043608" y="2420888"/>
            <a:ext cx="6948388" cy="401286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Shape 79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espaces publics proposent au moins un moyen de signaler les abus.</a:t>
            </a:r>
            <a:br>
              <a:rPr b="1" i="0" lang="fr-FR" sz="3240" u="none" cap="none" strike="noStrike">
                <a:solidFill>
                  <a:schemeClr val="dk1"/>
                </a:solidFill>
                <a:latin typeface="Century Gothic"/>
                <a:ea typeface="Century Gothic"/>
                <a:cs typeface="Century Gothic"/>
                <a:sym typeface="Century Gothic"/>
              </a:rPr>
            </a:br>
          </a:p>
        </p:txBody>
      </p:sp>
      <p:sp>
        <p:nvSpPr>
          <p:cNvPr id="797" name="Shape 7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72</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modération des espaces publics sont indiquées.</a:t>
            </a:r>
          </a:p>
        </p:txBody>
      </p:sp>
      <p:sp>
        <p:nvSpPr>
          <p:cNvPr id="804" name="Shape 8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73</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ou fichiers destinés à des espaces publics peuvent être vérifiés avant leur envoi définitif.</a:t>
            </a:r>
            <a:br>
              <a:rPr b="1" i="0" lang="fr-FR" sz="3240" u="none" cap="none" strike="noStrike">
                <a:solidFill>
                  <a:schemeClr val="dk1"/>
                </a:solidFill>
                <a:latin typeface="Century Gothic"/>
                <a:ea typeface="Century Gothic"/>
                <a:cs typeface="Century Gothic"/>
                <a:sym typeface="Century Gothic"/>
              </a:rPr>
            </a:br>
          </a:p>
        </p:txBody>
      </p:sp>
      <p:sp>
        <p:nvSpPr>
          <p:cNvPr id="811" name="Shape 8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74</a:t>
            </a:r>
          </a:p>
        </p:txBody>
      </p:sp>
      <p:pic>
        <p:nvPicPr>
          <p:cNvPr id="812" name="Shape 812"/>
          <p:cNvPicPr preferRelativeResize="0"/>
          <p:nvPr/>
        </p:nvPicPr>
        <p:blipFill rotWithShape="1">
          <a:blip r:embed="rId3">
            <a:alphaModFix/>
          </a:blip>
          <a:srcRect b="0" l="0" r="0" t="0"/>
          <a:stretch/>
        </p:blipFill>
        <p:spPr>
          <a:xfrm>
            <a:off x="1668016" y="2996951"/>
            <a:ext cx="5764213"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pictogrammes typographiques sont dotés d’une alternative appropriée</a:t>
            </a:r>
          </a:p>
        </p:txBody>
      </p:sp>
      <p:sp>
        <p:nvSpPr>
          <p:cNvPr id="190" name="Shape 1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a:t>
            </a:r>
          </a:p>
        </p:txBody>
      </p:sp>
      <p:pic>
        <p:nvPicPr>
          <p:cNvPr descr="See original image" id="191" name="Shape 191"/>
          <p:cNvPicPr preferRelativeResize="0"/>
          <p:nvPr/>
        </p:nvPicPr>
        <p:blipFill rotWithShape="1">
          <a:blip r:embed="rId3">
            <a:alphaModFix/>
          </a:blip>
          <a:srcRect b="0" l="0" r="0" t="0"/>
          <a:stretch/>
        </p:blipFill>
        <p:spPr>
          <a:xfrm>
            <a:off x="683568" y="1916832"/>
            <a:ext cx="6210300" cy="42576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destinées à des espaces publics peuvent être prévisualisées sous la forme où elles seront affichées.</a:t>
            </a:r>
            <a:br>
              <a:rPr b="1" i="0" lang="fr-FR" sz="3240" u="none" cap="none" strike="noStrike">
                <a:solidFill>
                  <a:schemeClr val="dk1"/>
                </a:solidFill>
                <a:latin typeface="Century Gothic"/>
                <a:ea typeface="Century Gothic"/>
                <a:cs typeface="Century Gothic"/>
                <a:sym typeface="Century Gothic"/>
              </a:rPr>
            </a:br>
          </a:p>
        </p:txBody>
      </p:sp>
      <p:sp>
        <p:nvSpPr>
          <p:cNvPr id="819" name="Shape 8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75</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pic>
        <p:nvPicPr>
          <p:cNvPr id="824" name="Shape 824"/>
          <p:cNvPicPr preferRelativeResize="0"/>
          <p:nvPr/>
        </p:nvPicPr>
        <p:blipFill rotWithShape="1">
          <a:blip r:embed="rId3">
            <a:alphaModFix/>
          </a:blip>
          <a:srcRect b="0" l="0" r="0" t="0"/>
          <a:stretch/>
        </p:blipFill>
        <p:spPr>
          <a:xfrm>
            <a:off x="-23082" y="0"/>
            <a:ext cx="9167080" cy="6875310"/>
          </a:xfrm>
          <a:prstGeom prst="rect">
            <a:avLst/>
          </a:prstGeom>
          <a:noFill/>
          <a:ln>
            <a:noFill/>
          </a:ln>
        </p:spPr>
      </p:pic>
      <p:sp>
        <p:nvSpPr>
          <p:cNvPr id="825" name="Shape 82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Fichiers et multimédia</a:t>
            </a:r>
          </a:p>
        </p:txBody>
      </p:sp>
      <p:sp>
        <p:nvSpPr>
          <p:cNvPr id="826" name="Shape 82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durée des contenus vidéo ou audio est indiquée.</a:t>
            </a:r>
            <a:br>
              <a:rPr b="1" i="0" lang="fr-FR" sz="3240" u="none" cap="none" strike="noStrike">
                <a:solidFill>
                  <a:schemeClr val="dk1"/>
                </a:solidFill>
                <a:latin typeface="Century Gothic"/>
                <a:ea typeface="Century Gothic"/>
                <a:cs typeface="Century Gothic"/>
                <a:sym typeface="Century Gothic"/>
              </a:rPr>
            </a:br>
          </a:p>
        </p:txBody>
      </p:sp>
      <p:sp>
        <p:nvSpPr>
          <p:cNvPr id="833" name="Shape 83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76</a:t>
            </a:r>
          </a:p>
        </p:txBody>
      </p:sp>
      <p:pic>
        <p:nvPicPr>
          <p:cNvPr descr="Capture d’écran 2015-10-03 à 21.51.05.png" id="834" name="Shape 834"/>
          <p:cNvPicPr preferRelativeResize="0"/>
          <p:nvPr/>
        </p:nvPicPr>
        <p:blipFill rotWithShape="1">
          <a:blip r:embed="rId3">
            <a:alphaModFix/>
          </a:blip>
          <a:srcRect b="0" l="0" r="0" t="0"/>
          <a:stretch/>
        </p:blipFill>
        <p:spPr>
          <a:xfrm>
            <a:off x="539552" y="2708919"/>
            <a:ext cx="8178799" cy="3225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format des fichiers proposés en téléchargement est indiqué.</a:t>
            </a:r>
            <a:br>
              <a:rPr b="1" i="0" lang="fr-FR" sz="3240" u="none" cap="none" strike="noStrike">
                <a:solidFill>
                  <a:schemeClr val="dk1"/>
                </a:solidFill>
                <a:latin typeface="Century Gothic"/>
                <a:ea typeface="Century Gothic"/>
                <a:cs typeface="Century Gothic"/>
                <a:sym typeface="Century Gothic"/>
              </a:rPr>
            </a:br>
          </a:p>
        </p:txBody>
      </p:sp>
      <p:sp>
        <p:nvSpPr>
          <p:cNvPr id="841" name="Shape 8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77</a:t>
            </a:r>
          </a:p>
        </p:txBody>
      </p:sp>
      <p:pic>
        <p:nvPicPr>
          <p:cNvPr id="842" name="Shape 84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843" name="Shape 843"/>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Ah bah mince j’ai pas Photoshop</a:t>
            </a:r>
          </a:p>
        </p:txBody>
      </p:sp>
      <p:sp>
        <p:nvSpPr>
          <p:cNvPr id="844" name="Shape 84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Téléchargement términé</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taille des fichiers internes proposés en téléchargement est indiquée.</a:t>
            </a:r>
            <a:br>
              <a:rPr b="1" i="0" lang="fr-FR" sz="3240" u="none" cap="none" strike="noStrike">
                <a:solidFill>
                  <a:schemeClr val="dk1"/>
                </a:solidFill>
                <a:latin typeface="Century Gothic"/>
                <a:ea typeface="Century Gothic"/>
                <a:cs typeface="Century Gothic"/>
                <a:sym typeface="Century Gothic"/>
              </a:rPr>
            </a:br>
          </a:p>
        </p:txBody>
      </p:sp>
      <p:sp>
        <p:nvSpPr>
          <p:cNvPr id="851" name="Shape 8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78</a:t>
            </a:r>
          </a:p>
        </p:txBody>
      </p:sp>
      <p:pic>
        <p:nvPicPr>
          <p:cNvPr descr="Capture d’écran 2015-10-03 à 22.07.22.png" id="852" name="Shape 852"/>
          <p:cNvPicPr preferRelativeResize="0"/>
          <p:nvPr/>
        </p:nvPicPr>
        <p:blipFill rotWithShape="1">
          <a:blip r:embed="rId3">
            <a:alphaModFix/>
          </a:blip>
          <a:srcRect b="0" l="0" r="0" t="0"/>
          <a:stretch/>
        </p:blipFill>
        <p:spPr>
          <a:xfrm>
            <a:off x="683568" y="2276872"/>
            <a:ext cx="7183691" cy="423304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des fichiers en téléchargement est précisée lorsqu'elle diffère de celle de la page d'origine.</a:t>
            </a:r>
            <a:br>
              <a:rPr b="1" i="0" lang="fr-FR" sz="3240" u="none" cap="none" strike="noStrike">
                <a:solidFill>
                  <a:schemeClr val="dk1"/>
                </a:solidFill>
                <a:latin typeface="Century Gothic"/>
                <a:ea typeface="Century Gothic"/>
                <a:cs typeface="Century Gothic"/>
                <a:sym typeface="Century Gothic"/>
              </a:rPr>
            </a:br>
          </a:p>
        </p:txBody>
      </p:sp>
      <p:sp>
        <p:nvSpPr>
          <p:cNvPr id="859" name="Shape 8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79</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descr="Capture d’écran 2015-10-03 à 21.55.26.png" id="865" name="Shape 865"/>
          <p:cNvPicPr preferRelativeResize="0"/>
          <p:nvPr/>
        </p:nvPicPr>
        <p:blipFill rotWithShape="1">
          <a:blip r:embed="rId3">
            <a:alphaModFix/>
          </a:blip>
          <a:srcRect b="0" l="0" r="0" t="0"/>
          <a:stretch/>
        </p:blipFill>
        <p:spPr>
          <a:xfrm>
            <a:off x="0" y="6349194"/>
            <a:ext cx="9144000" cy="508804"/>
          </a:xfrm>
          <a:prstGeom prst="rect">
            <a:avLst/>
          </a:prstGeom>
          <a:noFill/>
          <a:ln>
            <a:noFill/>
          </a:ln>
        </p:spPr>
      </p:pic>
      <p:sp>
        <p:nvSpPr>
          <p:cNvPr id="866" name="Shape 8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animations, sons et clignotements peuvent être mis en pause.</a:t>
            </a:r>
            <a:br>
              <a:rPr b="1" i="0" lang="fr-FR" sz="3240" u="none" cap="none" strike="noStrike">
                <a:solidFill>
                  <a:schemeClr val="dk1"/>
                </a:solidFill>
                <a:latin typeface="Century Gothic"/>
                <a:ea typeface="Century Gothic"/>
                <a:cs typeface="Century Gothic"/>
                <a:sym typeface="Century Gothic"/>
              </a:rPr>
            </a:br>
          </a:p>
        </p:txBody>
      </p:sp>
      <p:sp>
        <p:nvSpPr>
          <p:cNvPr id="867" name="Shape 8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80</a:t>
            </a:r>
          </a:p>
        </p:txBody>
      </p:sp>
      <p:sp>
        <p:nvSpPr>
          <p:cNvPr id="868" name="Shape 868"/>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7200">
                <a:solidFill>
                  <a:schemeClr val="dk1"/>
                </a:solidFill>
                <a:latin typeface="Century Gothic"/>
                <a:ea typeface="Century Gothic"/>
                <a:cs typeface="Century Gothic"/>
                <a:sym typeface="Century Gothic"/>
              </a:rPr>
              <a:t>bgsound</a:t>
            </a:r>
          </a:p>
        </p:txBody>
      </p:sp>
      <p:grpSp>
        <p:nvGrpSpPr>
          <p:cNvPr id="869" name="Shape 869"/>
          <p:cNvGrpSpPr/>
          <p:nvPr/>
        </p:nvGrpSpPr>
        <p:grpSpPr>
          <a:xfrm>
            <a:off x="3131840" y="2708919"/>
            <a:ext cx="2160000" cy="2160000"/>
            <a:chOff x="3131840" y="2708919"/>
            <a:chExt cx="2160000" cy="2160000"/>
          </a:xfrm>
        </p:grpSpPr>
        <p:sp>
          <p:nvSpPr>
            <p:cNvPr id="870" name="Shape 87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871" name="Shape 871"/>
            <p:cNvCxnSpPr>
              <a:endCxn id="87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
        <p:nvSpPr>
          <p:cNvPr id="872" name="Shape 872"/>
          <p:cNvSpPr/>
          <p:nvPr/>
        </p:nvSpPr>
        <p:spPr>
          <a:xfrm>
            <a:off x="107504" y="6309319"/>
            <a:ext cx="1728191" cy="548680"/>
          </a:xfrm>
          <a:prstGeom prst="rect">
            <a:avLst/>
          </a:prstGeom>
          <a:noFill/>
          <a:ln cap="flat" cmpd="sng" w="57150">
            <a:solidFill>
              <a:schemeClr val="accent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déroulement des animations ne bloque pas la navigation ou l'accès aux contenus.</a:t>
            </a:r>
            <a:br>
              <a:rPr b="1" i="0" lang="fr-FR" sz="3240" u="none" cap="none" strike="noStrike">
                <a:solidFill>
                  <a:schemeClr val="dk1"/>
                </a:solidFill>
                <a:latin typeface="Century Gothic"/>
                <a:ea typeface="Century Gothic"/>
                <a:cs typeface="Century Gothic"/>
                <a:sym typeface="Century Gothic"/>
              </a:rPr>
            </a:br>
          </a:p>
        </p:txBody>
      </p:sp>
      <p:sp>
        <p:nvSpPr>
          <p:cNvPr id="879" name="Shape 8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81</a:t>
            </a:r>
          </a:p>
        </p:txBody>
      </p:sp>
      <p:pic>
        <p:nvPicPr>
          <p:cNvPr descr="Capture d’écran 2015-10-03 à 22.25.17.png" id="880" name="Shape 880"/>
          <p:cNvPicPr preferRelativeResize="0"/>
          <p:nvPr/>
        </p:nvPicPr>
        <p:blipFill rotWithShape="1">
          <a:blip r:embed="rId3">
            <a:alphaModFix/>
          </a:blip>
          <a:srcRect b="0" l="0" r="0" t="0"/>
          <a:stretch/>
        </p:blipFill>
        <p:spPr>
          <a:xfrm>
            <a:off x="1018900" y="2591073"/>
            <a:ext cx="6516300" cy="4410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Shape 88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sons et vidéos sont déclenchés par l'utilisateur.</a:t>
            </a:r>
          </a:p>
        </p:txBody>
      </p:sp>
      <p:sp>
        <p:nvSpPr>
          <p:cNvPr id="887" name="Shape 8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82</a:t>
            </a:r>
          </a:p>
        </p:txBody>
      </p:sp>
      <p:sp>
        <p:nvSpPr>
          <p:cNvPr id="888" name="Shape 888"/>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Sinon, c’est vite désagréable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88"/>
                                        </p:tgtEl>
                                      </p:cBhvr>
                                    </p:animEffect>
                                    <p:set>
                                      <p:cBhvr>
                                        <p:cTn dur="1" fill="hold">
                                          <p:stCondLst>
                                            <p:cond delay="500"/>
                                          </p:stCondLst>
                                        </p:cTn>
                                        <p:tgtEl>
                                          <p:spTgt spid="8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Shape 8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texte des documents PDF internes est sélectionnable.</a:t>
            </a:r>
            <a:br>
              <a:rPr b="1" i="0" lang="fr-FR" sz="3240" u="none" cap="none" strike="noStrike">
                <a:solidFill>
                  <a:schemeClr val="dk1"/>
                </a:solidFill>
                <a:latin typeface="Century Gothic"/>
                <a:ea typeface="Century Gothic"/>
                <a:cs typeface="Century Gothic"/>
                <a:sym typeface="Century Gothic"/>
              </a:rPr>
            </a:br>
          </a:p>
        </p:txBody>
      </p:sp>
      <p:sp>
        <p:nvSpPr>
          <p:cNvPr id="895" name="Shape 8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83</a:t>
            </a:r>
          </a:p>
        </p:txBody>
      </p:sp>
      <p:pic>
        <p:nvPicPr>
          <p:cNvPr descr="Capture d’écran 2015-10-03 à 22.05.17.png" id="896" name="Shape 896"/>
          <p:cNvPicPr preferRelativeResize="0"/>
          <p:nvPr/>
        </p:nvPicPr>
        <p:blipFill rotWithShape="1">
          <a:blip r:embed="rId3">
            <a:alphaModFix/>
          </a:blip>
          <a:srcRect b="0" l="0" r="0" t="0"/>
          <a:stretch/>
        </p:blipFill>
        <p:spPr>
          <a:xfrm>
            <a:off x="899591" y="2636911"/>
            <a:ext cx="7415807" cy="2751342"/>
          </a:xfrm>
          <a:prstGeom prst="rect">
            <a:avLst/>
          </a:prstGeom>
          <a:noFill/>
          <a:ln>
            <a:noFill/>
          </a:ln>
        </p:spPr>
      </p:pic>
      <p:sp>
        <p:nvSpPr>
          <p:cNvPr id="897" name="Shape 897"/>
          <p:cNvSpPr/>
          <p:nvPr/>
        </p:nvSpPr>
        <p:spPr>
          <a:xfrm>
            <a:off x="971600" y="3645023"/>
            <a:ext cx="2088232"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contenu audio et vidéo est accompagné de sa transcription textuelle.</a:t>
            </a:r>
            <a:br>
              <a:rPr b="1" i="0" lang="fr-FR" sz="3240" u="none" cap="none" strike="noStrike">
                <a:solidFill>
                  <a:schemeClr val="dk1"/>
                </a:solidFill>
                <a:latin typeface="Century Gothic"/>
                <a:ea typeface="Century Gothic"/>
                <a:cs typeface="Century Gothic"/>
                <a:sym typeface="Century Gothic"/>
              </a:rPr>
            </a:br>
          </a:p>
        </p:txBody>
      </p:sp>
      <p:sp>
        <p:nvSpPr>
          <p:cNvPr id="198" name="Shape 19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a:t>
            </a:r>
          </a:p>
        </p:txBody>
      </p:sp>
      <p:pic>
        <p:nvPicPr>
          <p:cNvPr descr="Capture d’écran 2015-10-03 à 17.39.19.png" id="199" name="Shape 199"/>
          <p:cNvPicPr preferRelativeResize="0"/>
          <p:nvPr/>
        </p:nvPicPr>
        <p:blipFill rotWithShape="1">
          <a:blip r:embed="rId3">
            <a:alphaModFix/>
          </a:blip>
          <a:srcRect b="0" l="0" r="0" t="0"/>
          <a:stretch/>
        </p:blipFill>
        <p:spPr>
          <a:xfrm>
            <a:off x="251518" y="2852935"/>
            <a:ext cx="4860144" cy="2776914"/>
          </a:xfrm>
          <a:prstGeom prst="rect">
            <a:avLst/>
          </a:prstGeom>
          <a:noFill/>
          <a:ln>
            <a:noFill/>
          </a:ln>
        </p:spPr>
      </p:pic>
      <p:pic>
        <p:nvPicPr>
          <p:cNvPr descr="Capture d’écran 2015-10-03 à 17.39.19.png" id="200" name="Shape 200"/>
          <p:cNvPicPr preferRelativeResize="0"/>
          <p:nvPr/>
        </p:nvPicPr>
        <p:blipFill rotWithShape="1">
          <a:blip r:embed="rId4">
            <a:alphaModFix/>
          </a:blip>
          <a:srcRect b="0" l="0" r="0" t="0"/>
          <a:stretch/>
        </p:blipFill>
        <p:spPr>
          <a:xfrm>
            <a:off x="4283967" y="3933055"/>
            <a:ext cx="4525109" cy="25922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documents PDF internes sont dotés d’une structure de titres</a:t>
            </a:r>
            <a:br>
              <a:rPr b="1" i="0" lang="fr-FR" sz="3240" u="none" cap="none" strike="noStrike">
                <a:solidFill>
                  <a:schemeClr val="dk1"/>
                </a:solidFill>
                <a:latin typeface="Century Gothic"/>
                <a:ea typeface="Century Gothic"/>
                <a:cs typeface="Century Gothic"/>
                <a:sym typeface="Century Gothic"/>
              </a:rPr>
            </a:br>
          </a:p>
        </p:txBody>
      </p:sp>
      <p:sp>
        <p:nvSpPr>
          <p:cNvPr id="904" name="Shape 9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84</a:t>
            </a:r>
          </a:p>
        </p:txBody>
      </p:sp>
      <p:pic>
        <p:nvPicPr>
          <p:cNvPr descr="Capture d’écran 2015-10-03 à 22.23.49.png" id="905" name="Shape 905"/>
          <p:cNvPicPr preferRelativeResize="0"/>
          <p:nvPr/>
        </p:nvPicPr>
        <p:blipFill rotWithShape="1">
          <a:blip r:embed="rId3">
            <a:alphaModFix/>
          </a:blip>
          <a:srcRect b="0" l="0" r="0" t="0"/>
          <a:stretch/>
        </p:blipFill>
        <p:spPr>
          <a:xfrm>
            <a:off x="1187624" y="2420888"/>
            <a:ext cx="6732240" cy="368702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pic>
        <p:nvPicPr>
          <p:cNvPr descr="http://www.immihelp.com/nri/indianpassport/images/registration.png" id="910" name="Shape 910"/>
          <p:cNvPicPr preferRelativeResize="0"/>
          <p:nvPr/>
        </p:nvPicPr>
        <p:blipFill rotWithShape="1">
          <a:blip r:embed="rId3">
            <a:alphaModFix/>
          </a:blip>
          <a:srcRect b="17515" l="0" r="0" t="14308"/>
          <a:stretch/>
        </p:blipFill>
        <p:spPr>
          <a:xfrm>
            <a:off x="0" y="476672"/>
            <a:ext cx="9144000" cy="6381327"/>
          </a:xfrm>
          <a:prstGeom prst="rect">
            <a:avLst/>
          </a:prstGeom>
          <a:noFill/>
          <a:ln>
            <a:noFill/>
          </a:ln>
        </p:spPr>
      </p:pic>
      <p:sp>
        <p:nvSpPr>
          <p:cNvPr id="911" name="Shape 911"/>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Formulaires</a:t>
            </a:r>
          </a:p>
        </p:txBody>
      </p:sp>
      <p:sp>
        <p:nvSpPr>
          <p:cNvPr id="912" name="Shape 912"/>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champ de formulaire est associé dans le code source à une étiquette qui lui est propre.</a:t>
            </a:r>
            <a:br>
              <a:rPr b="1" i="0" lang="fr-FR" sz="3240" u="none" cap="none" strike="noStrike">
                <a:solidFill>
                  <a:schemeClr val="dk1"/>
                </a:solidFill>
                <a:latin typeface="Century Gothic"/>
                <a:ea typeface="Century Gothic"/>
                <a:cs typeface="Century Gothic"/>
                <a:sym typeface="Century Gothic"/>
              </a:rPr>
            </a:br>
          </a:p>
        </p:txBody>
      </p:sp>
      <p:sp>
        <p:nvSpPr>
          <p:cNvPr id="919" name="Shape 9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85</a:t>
            </a:r>
          </a:p>
        </p:txBody>
      </p:sp>
      <p:sp>
        <p:nvSpPr>
          <p:cNvPr id="920" name="Shape 920"/>
          <p:cNvSpPr/>
          <p:nvPr/>
        </p:nvSpPr>
        <p:spPr>
          <a:xfrm>
            <a:off x="683568" y="2967334"/>
            <a:ext cx="7848871" cy="3341984"/>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a:t>
            </a:r>
            <a:r>
              <a:rPr lang="fr-FR" sz="2800">
                <a:solidFill>
                  <a:srgbClr val="00B050"/>
                </a:solidFill>
                <a:latin typeface="Century Gothic"/>
                <a:ea typeface="Century Gothic"/>
                <a:cs typeface="Century Gothic"/>
                <a:sym typeface="Century Gothic"/>
              </a:rPr>
              <a:t>label</a:t>
            </a:r>
            <a:r>
              <a:rPr lang="fr-FR" sz="2800">
                <a:solidFill>
                  <a:srgbClr val="FF0000"/>
                </a:solidFill>
                <a:latin typeface="Century Gothic"/>
                <a:ea typeface="Century Gothic"/>
                <a:cs typeface="Century Gothic"/>
                <a:sym typeface="Century Gothic"/>
              </a:rPr>
              <a:t> for</a:t>
            </a:r>
            <a:r>
              <a:rPr lang="fr-FR" sz="2800">
                <a:solidFill>
                  <a:schemeClr val="dk1"/>
                </a:solidFill>
                <a:latin typeface="Century Gothic"/>
                <a:ea typeface="Century Gothic"/>
                <a:cs typeface="Century Gothic"/>
                <a:sym typeface="Century Gothic"/>
              </a:rPr>
              <a:t>="</a:t>
            </a:r>
            <a:r>
              <a:rPr lang="fr-FR" sz="2800">
                <a:solidFill>
                  <a:srgbClr val="FF0000"/>
                </a:solidFill>
                <a:latin typeface="Century Gothic"/>
                <a:ea typeface="Century Gothic"/>
                <a:cs typeface="Century Gothic"/>
                <a:sym typeface="Century Gothic"/>
              </a:rPr>
              <a:t>love</a:t>
            </a:r>
            <a:r>
              <a:rPr lang="fr-FR" sz="2800">
                <a:solidFill>
                  <a:schemeClr val="dk1"/>
                </a:solidFill>
                <a:latin typeface="Century Gothic"/>
                <a:ea typeface="Century Gothic"/>
                <a:cs typeface="Century Gothic"/>
                <a:sym typeface="Century Gothic"/>
              </a:rPr>
              <a:t>"&gt;Nom de famille :&lt;/label&gt;</a:t>
            </a: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a:t>
            </a:r>
            <a:r>
              <a:rPr lang="fr-FR" sz="2800">
                <a:solidFill>
                  <a:srgbClr val="00B050"/>
                </a:solidFill>
                <a:latin typeface="Century Gothic"/>
                <a:ea typeface="Century Gothic"/>
                <a:cs typeface="Century Gothic"/>
                <a:sym typeface="Century Gothic"/>
              </a:rPr>
              <a:t>input</a:t>
            </a:r>
            <a:r>
              <a:rPr lang="fr-FR" sz="2800">
                <a:solidFill>
                  <a:srgbClr val="FF0000"/>
                </a:solidFill>
                <a:latin typeface="Century Gothic"/>
                <a:ea typeface="Century Gothic"/>
                <a:cs typeface="Century Gothic"/>
                <a:sym typeface="Century Gothic"/>
              </a:rPr>
              <a:t> id</a:t>
            </a:r>
            <a:r>
              <a:rPr lang="fr-FR" sz="2800">
                <a:solidFill>
                  <a:schemeClr val="dk1"/>
                </a:solidFill>
                <a:latin typeface="Century Gothic"/>
                <a:ea typeface="Century Gothic"/>
                <a:cs typeface="Century Gothic"/>
                <a:sym typeface="Century Gothic"/>
              </a:rPr>
              <a:t>="</a:t>
            </a:r>
            <a:r>
              <a:rPr lang="fr-FR" sz="2800">
                <a:solidFill>
                  <a:srgbClr val="FF0000"/>
                </a:solidFill>
                <a:latin typeface="Century Gothic"/>
                <a:ea typeface="Century Gothic"/>
                <a:cs typeface="Century Gothic"/>
                <a:sym typeface="Century Gothic"/>
              </a:rPr>
              <a:t>love</a:t>
            </a:r>
            <a:r>
              <a:rPr lang="fr-FR" sz="2800">
                <a:solidFill>
                  <a:schemeClr val="dk1"/>
                </a:solidFill>
                <a:latin typeface="Century Gothic"/>
                <a:ea typeface="Century Gothic"/>
                <a:cs typeface="Century Gothic"/>
                <a:sym typeface="Century Gothic"/>
              </a:rPr>
              <a:t>" type="text" name="nom"&gt;</a:t>
            </a:r>
          </a:p>
        </p:txBody>
      </p:sp>
      <p:sp>
        <p:nvSpPr>
          <p:cNvPr id="921" name="Shape 921"/>
          <p:cNvSpPr/>
          <p:nvPr/>
        </p:nvSpPr>
        <p:spPr>
          <a:xfrm>
            <a:off x="3923928" y="4221087"/>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complétant l'étiquette d'un champ sont associées à celui-ci dans le code-source</a:t>
            </a:r>
          </a:p>
        </p:txBody>
      </p:sp>
      <p:sp>
        <p:nvSpPr>
          <p:cNvPr id="927" name="Shape 9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86</a:t>
            </a:r>
          </a:p>
        </p:txBody>
      </p:sp>
      <p:sp>
        <p:nvSpPr>
          <p:cNvPr id="928" name="Shape 928"/>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ARIA &amp; &lt;fieldset&gt;</a:t>
            </a:r>
          </a:p>
        </p:txBody>
      </p:sp>
      <p:sp>
        <p:nvSpPr>
          <p:cNvPr id="929" name="Shape 929"/>
          <p:cNvSpPr/>
          <p:nvPr/>
        </p:nvSpPr>
        <p:spPr>
          <a:xfrm>
            <a:off x="2555775"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Shape 93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L'étiquette de chaque champ de formulaire indique si la saisie est obligatoire.</a:t>
            </a:r>
            <a:br>
              <a:rPr b="1" i="0" lang="fr-FR" sz="3240" u="none" cap="none" strike="noStrike">
                <a:solidFill>
                  <a:schemeClr val="dk1"/>
                </a:solidFill>
                <a:latin typeface="Century Gothic"/>
                <a:ea typeface="Century Gothic"/>
                <a:cs typeface="Century Gothic"/>
                <a:sym typeface="Century Gothic"/>
              </a:rPr>
            </a:br>
          </a:p>
        </p:txBody>
      </p:sp>
      <p:sp>
        <p:nvSpPr>
          <p:cNvPr id="936" name="Shape 9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87</a:t>
            </a:r>
          </a:p>
        </p:txBody>
      </p:sp>
      <p:pic>
        <p:nvPicPr>
          <p:cNvPr descr="Capture d’écran 2015-10-03 à 22.42.18.png" id="937" name="Shape 937"/>
          <p:cNvPicPr preferRelativeResize="0"/>
          <p:nvPr/>
        </p:nvPicPr>
        <p:blipFill rotWithShape="1">
          <a:blip r:embed="rId3">
            <a:alphaModFix/>
          </a:blip>
          <a:srcRect b="0" l="0" r="0" t="0"/>
          <a:stretch/>
        </p:blipFill>
        <p:spPr>
          <a:xfrm>
            <a:off x="1979711" y="2276872"/>
            <a:ext cx="5142871" cy="419158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L'étiquette de chaque champ de formulaire indique, le cas échéant, quel format de saisie doit être respecté.</a:t>
            </a:r>
            <a:br>
              <a:rPr b="1" i="0" lang="fr-FR" sz="3240" u="none" cap="none" strike="noStrike">
                <a:solidFill>
                  <a:schemeClr val="dk1"/>
                </a:solidFill>
                <a:latin typeface="Century Gothic"/>
                <a:ea typeface="Century Gothic"/>
                <a:cs typeface="Century Gothic"/>
                <a:sym typeface="Century Gothic"/>
              </a:rPr>
            </a:br>
          </a:p>
        </p:txBody>
      </p:sp>
      <p:sp>
        <p:nvSpPr>
          <p:cNvPr id="944" name="Shape 9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88</a:t>
            </a:r>
          </a:p>
        </p:txBody>
      </p:sp>
      <p:pic>
        <p:nvPicPr>
          <p:cNvPr descr="Capture d’écran 2015-10-03 à 22.57.28.png" id="945" name="Shape 945"/>
          <p:cNvPicPr preferRelativeResize="0"/>
          <p:nvPr/>
        </p:nvPicPr>
        <p:blipFill rotWithShape="1">
          <a:blip r:embed="rId3">
            <a:alphaModFix/>
          </a:blip>
          <a:srcRect b="0" l="0" r="0" t="0"/>
          <a:stretch/>
        </p:blipFill>
        <p:spPr>
          <a:xfrm>
            <a:off x="2051719" y="3284983"/>
            <a:ext cx="4584699" cy="2527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Shape 9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lorsqu'une saisie est sensible à la casse.</a:t>
            </a:r>
            <a:br>
              <a:rPr b="1" i="0" lang="fr-FR" sz="3240" u="none" cap="none" strike="noStrike">
                <a:solidFill>
                  <a:schemeClr val="dk1"/>
                </a:solidFill>
                <a:latin typeface="Century Gothic"/>
                <a:ea typeface="Century Gothic"/>
                <a:cs typeface="Century Gothic"/>
                <a:sym typeface="Century Gothic"/>
              </a:rPr>
            </a:br>
          </a:p>
        </p:txBody>
      </p:sp>
      <p:sp>
        <p:nvSpPr>
          <p:cNvPr id="952" name="Shape 9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89</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Shape 9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mot de passe par l'utilisateur fait l’objet d’un mécanisme de prévention des erreurs de saisie</a:t>
            </a:r>
          </a:p>
        </p:txBody>
      </p:sp>
      <p:sp>
        <p:nvSpPr>
          <p:cNvPr id="959" name="Shape 9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90</a:t>
            </a:r>
          </a:p>
        </p:txBody>
      </p:sp>
      <p:pic>
        <p:nvPicPr>
          <p:cNvPr id="960" name="Shape 960"/>
          <p:cNvPicPr preferRelativeResize="0"/>
          <p:nvPr/>
        </p:nvPicPr>
        <p:blipFill rotWithShape="1">
          <a:blip r:embed="rId3">
            <a:alphaModFix/>
          </a:blip>
          <a:srcRect b="0" l="0" r="0" t="0"/>
          <a:stretch/>
        </p:blipFill>
        <p:spPr>
          <a:xfrm>
            <a:off x="2483767" y="3140967"/>
            <a:ext cx="3390900" cy="31908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Shape 96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caractères saisis dans un champ de mot de passe peuvent être affichés en clair</a:t>
            </a:r>
          </a:p>
        </p:txBody>
      </p:sp>
      <p:sp>
        <p:nvSpPr>
          <p:cNvPr id="966" name="Shape 9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91</a:t>
            </a:r>
          </a:p>
        </p:txBody>
      </p:sp>
      <p:pic>
        <p:nvPicPr>
          <p:cNvPr descr="LinkedIn, Adobe, and Twitter  Show Password" id="967" name="Shape 967"/>
          <p:cNvPicPr preferRelativeResize="0"/>
          <p:nvPr/>
        </p:nvPicPr>
        <p:blipFill rotWithShape="1">
          <a:blip r:embed="rId3">
            <a:alphaModFix/>
          </a:blip>
          <a:srcRect b="0" l="0" r="0" t="70162"/>
          <a:stretch/>
        </p:blipFill>
        <p:spPr>
          <a:xfrm>
            <a:off x="385986" y="2636911"/>
            <a:ext cx="8381999" cy="31433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Shape 97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mot de passe par l'utilisateur est validée par une double saisie.</a:t>
            </a:r>
            <a:br>
              <a:rPr b="1" i="0" lang="fr-FR" sz="3240" u="none" cap="none" strike="noStrike">
                <a:solidFill>
                  <a:schemeClr val="dk1"/>
                </a:solidFill>
                <a:latin typeface="Century Gothic"/>
                <a:ea typeface="Century Gothic"/>
                <a:cs typeface="Century Gothic"/>
                <a:sym typeface="Century Gothic"/>
              </a:rPr>
            </a:br>
          </a:p>
        </p:txBody>
      </p:sp>
      <p:sp>
        <p:nvSpPr>
          <p:cNvPr id="974" name="Shape 97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92</a:t>
            </a:r>
          </a:p>
        </p:txBody>
      </p:sp>
      <p:pic>
        <p:nvPicPr>
          <p:cNvPr descr="Capture d’écran 2015-10-03 à 22.44.53.png" id="975" name="Shape 975"/>
          <p:cNvPicPr preferRelativeResize="0"/>
          <p:nvPr/>
        </p:nvPicPr>
        <p:blipFill rotWithShape="1">
          <a:blip r:embed="rId3">
            <a:alphaModFix/>
          </a:blip>
          <a:srcRect b="0" l="0" r="0" t="0"/>
          <a:stretch/>
        </p:blipFill>
        <p:spPr>
          <a:xfrm>
            <a:off x="2051719" y="2132856"/>
            <a:ext cx="3952007" cy="40770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